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7"/>
  </p:notesMasterIdLst>
  <p:sldIdLst>
    <p:sldId id="256" r:id="rId2"/>
    <p:sldId id="257" r:id="rId3"/>
    <p:sldId id="276" r:id="rId4"/>
    <p:sldId id="269" r:id="rId5"/>
    <p:sldId id="277" r:id="rId6"/>
    <p:sldId id="259" r:id="rId7"/>
    <p:sldId id="278" r:id="rId8"/>
    <p:sldId id="282" r:id="rId9"/>
    <p:sldId id="283" r:id="rId10"/>
    <p:sldId id="284" r:id="rId11"/>
    <p:sldId id="287" r:id="rId12"/>
    <p:sldId id="285" r:id="rId13"/>
    <p:sldId id="288" r:id="rId14"/>
    <p:sldId id="294" r:id="rId15"/>
    <p:sldId id="271" r:id="rId16"/>
    <p:sldId id="272" r:id="rId17"/>
    <p:sldId id="273" r:id="rId18"/>
    <p:sldId id="292" r:id="rId19"/>
    <p:sldId id="293" r:id="rId20"/>
    <p:sldId id="274" r:id="rId21"/>
    <p:sldId id="289" r:id="rId22"/>
    <p:sldId id="290" r:id="rId23"/>
    <p:sldId id="291" r:id="rId24"/>
    <p:sldId id="267" r:id="rId25"/>
    <p:sldId id="268" r:id="rId26"/>
  </p:sldIdLst>
  <p:sldSz cx="12192000" cy="6858000"/>
  <p:notesSz cx="6858000" cy="9144000"/>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63E3C-F121-553F-8083-310ADE2EBEAA}" v="288" dt="2024-12-05T15:03:13.520"/>
    <p1510:client id="{3427C958-44D0-A946-89DC-E58E22EA308A}" v="2494" dt="2024-12-05T15:04:36.775"/>
    <p1510:client id="{59A11F14-1135-4738-A62A-58B6451DF89E}" v="472" dt="2024-12-06T03:00:49.902"/>
    <p1510:client id="{FBB40F66-02EF-611C-81A2-15A7834428D0}" v="1028" dt="2024-12-05T13:13:54.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517A5-EE3E-4421-B0C8-B5A61216D14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5744DA-5552-4B16-9823-1705F0FF7923}">
      <dgm:prSet/>
      <dgm:spPr/>
      <dgm:t>
        <a:bodyPr/>
        <a:lstStyle/>
        <a:p>
          <a:pPr>
            <a:lnSpc>
              <a:spcPct val="100000"/>
            </a:lnSpc>
          </a:pPr>
          <a:r>
            <a:rPr lang="en-US"/>
            <a:t>Introduction and Motivation</a:t>
          </a:r>
        </a:p>
      </dgm:t>
    </dgm:pt>
    <dgm:pt modelId="{FB647405-0431-44F7-B4F6-64C90C1AD68E}" type="sibTrans" cxnId="{33CC41C8-D7CD-4A8D-AFF8-2DC84772C4B3}">
      <dgm:prSet/>
      <dgm:spPr/>
      <dgm:t>
        <a:bodyPr/>
        <a:lstStyle/>
        <a:p>
          <a:pPr>
            <a:lnSpc>
              <a:spcPct val="100000"/>
            </a:lnSpc>
          </a:pPr>
          <a:endParaRPr lang="en-US"/>
        </a:p>
      </dgm:t>
    </dgm:pt>
    <dgm:pt modelId="{2B30EE27-ABAA-40CF-BA73-853D6163CDFB}" type="parTrans" cxnId="{33CC41C8-D7CD-4A8D-AFF8-2DC84772C4B3}">
      <dgm:prSet/>
      <dgm:spPr/>
      <dgm:t>
        <a:bodyPr/>
        <a:lstStyle/>
        <a:p>
          <a:endParaRPr lang="en-US"/>
        </a:p>
      </dgm:t>
    </dgm:pt>
    <dgm:pt modelId="{9456FF62-5F41-4246-AEED-9187A346E533}">
      <dgm:prSet/>
      <dgm:spPr/>
      <dgm:t>
        <a:bodyPr/>
        <a:lstStyle/>
        <a:p>
          <a:pPr>
            <a:lnSpc>
              <a:spcPct val="100000"/>
            </a:lnSpc>
          </a:pPr>
          <a:r>
            <a:rPr lang="en-US"/>
            <a:t>Literature Review</a:t>
          </a:r>
        </a:p>
      </dgm:t>
    </dgm:pt>
    <dgm:pt modelId="{505ABB81-DD2D-4118-B813-C79F7A2093C3}" type="sibTrans" cxnId="{44C5C4E0-8FB6-464A-AA9D-A0ECE2C810F3}">
      <dgm:prSet/>
      <dgm:spPr/>
      <dgm:t>
        <a:bodyPr/>
        <a:lstStyle/>
        <a:p>
          <a:pPr>
            <a:lnSpc>
              <a:spcPct val="100000"/>
            </a:lnSpc>
          </a:pPr>
          <a:endParaRPr lang="en-US"/>
        </a:p>
      </dgm:t>
    </dgm:pt>
    <dgm:pt modelId="{951A0794-BB7E-4BDC-B6F6-FCBF23F16B0D}" type="parTrans" cxnId="{44C5C4E0-8FB6-464A-AA9D-A0ECE2C810F3}">
      <dgm:prSet/>
      <dgm:spPr/>
      <dgm:t>
        <a:bodyPr/>
        <a:lstStyle/>
        <a:p>
          <a:endParaRPr lang="en-US"/>
        </a:p>
      </dgm:t>
    </dgm:pt>
    <dgm:pt modelId="{8FCBACEE-AB9E-4297-AFAD-1E8F75D3C41D}">
      <dgm:prSet/>
      <dgm:spPr/>
      <dgm:t>
        <a:bodyPr/>
        <a:lstStyle/>
        <a:p>
          <a:pPr>
            <a:lnSpc>
              <a:spcPct val="100000"/>
            </a:lnSpc>
          </a:pPr>
          <a:r>
            <a:rPr lang="en-US"/>
            <a:t>Methodology</a:t>
          </a:r>
        </a:p>
      </dgm:t>
    </dgm:pt>
    <dgm:pt modelId="{29905824-F646-453F-859D-5D8368DD1DBB}" type="sibTrans" cxnId="{00ED74D4-4E0A-4044-86B0-9DB94E3B79E2}">
      <dgm:prSet/>
      <dgm:spPr/>
      <dgm:t>
        <a:bodyPr/>
        <a:lstStyle/>
        <a:p>
          <a:pPr>
            <a:lnSpc>
              <a:spcPct val="100000"/>
            </a:lnSpc>
          </a:pPr>
          <a:endParaRPr lang="en-US"/>
        </a:p>
      </dgm:t>
    </dgm:pt>
    <dgm:pt modelId="{EEBC4E2E-CD16-4BCD-9838-99820C30415C}" type="parTrans" cxnId="{00ED74D4-4E0A-4044-86B0-9DB94E3B79E2}">
      <dgm:prSet/>
      <dgm:spPr/>
      <dgm:t>
        <a:bodyPr/>
        <a:lstStyle/>
        <a:p>
          <a:endParaRPr lang="en-US"/>
        </a:p>
      </dgm:t>
    </dgm:pt>
    <dgm:pt modelId="{1AC40370-186E-4739-A581-6CCD8ED37916}">
      <dgm:prSet/>
      <dgm:spPr/>
      <dgm:t>
        <a:bodyPr/>
        <a:lstStyle/>
        <a:p>
          <a:pPr>
            <a:lnSpc>
              <a:spcPct val="100000"/>
            </a:lnSpc>
          </a:pPr>
          <a:r>
            <a:rPr lang="en-US"/>
            <a:t>Results and Analysis</a:t>
          </a:r>
        </a:p>
      </dgm:t>
    </dgm:pt>
    <dgm:pt modelId="{FBFFB31A-8C91-4910-831B-DAA44D2A86C1}" type="sibTrans" cxnId="{9DADC157-70BE-443D-9E8A-58CDAC6363B2}">
      <dgm:prSet/>
      <dgm:spPr/>
      <dgm:t>
        <a:bodyPr/>
        <a:lstStyle/>
        <a:p>
          <a:pPr>
            <a:lnSpc>
              <a:spcPct val="100000"/>
            </a:lnSpc>
          </a:pPr>
          <a:endParaRPr lang="en-US"/>
        </a:p>
      </dgm:t>
    </dgm:pt>
    <dgm:pt modelId="{E22F64E6-F4BA-4F15-BD7D-C6E522779BEC}" type="parTrans" cxnId="{9DADC157-70BE-443D-9E8A-58CDAC6363B2}">
      <dgm:prSet/>
      <dgm:spPr/>
      <dgm:t>
        <a:bodyPr/>
        <a:lstStyle/>
        <a:p>
          <a:endParaRPr lang="en-US"/>
        </a:p>
      </dgm:t>
    </dgm:pt>
    <dgm:pt modelId="{81339D9C-A264-45B9-9A17-DB7DB31EDD66}">
      <dgm:prSet/>
      <dgm:spPr/>
      <dgm:t>
        <a:bodyPr/>
        <a:lstStyle/>
        <a:p>
          <a:pPr>
            <a:lnSpc>
              <a:spcPct val="100000"/>
            </a:lnSpc>
          </a:pPr>
          <a:r>
            <a:rPr lang="en-US"/>
            <a:t>Challenges and Limitations</a:t>
          </a:r>
        </a:p>
      </dgm:t>
    </dgm:pt>
    <dgm:pt modelId="{35772CFC-E6D3-49FB-9D07-A31305C2DEDE}" type="sibTrans" cxnId="{9C87D487-9335-4654-9557-CB8DE8BC212B}">
      <dgm:prSet/>
      <dgm:spPr/>
      <dgm:t>
        <a:bodyPr/>
        <a:lstStyle/>
        <a:p>
          <a:pPr>
            <a:lnSpc>
              <a:spcPct val="100000"/>
            </a:lnSpc>
          </a:pPr>
          <a:endParaRPr lang="en-US"/>
        </a:p>
      </dgm:t>
    </dgm:pt>
    <dgm:pt modelId="{7A5F746F-EF22-4399-8EAD-244EF400F46A}" type="parTrans" cxnId="{9C87D487-9335-4654-9557-CB8DE8BC212B}">
      <dgm:prSet/>
      <dgm:spPr/>
      <dgm:t>
        <a:bodyPr/>
        <a:lstStyle/>
        <a:p>
          <a:endParaRPr lang="en-US"/>
        </a:p>
      </dgm:t>
    </dgm:pt>
    <dgm:pt modelId="{7F4278A1-EEF8-0144-818D-F556CDB26194}">
      <dgm:prSet/>
      <dgm:spPr/>
      <dgm:t>
        <a:bodyPr/>
        <a:lstStyle/>
        <a:p>
          <a:pPr>
            <a:lnSpc>
              <a:spcPct val="100000"/>
            </a:lnSpc>
          </a:pPr>
          <a:r>
            <a:rPr lang="en-US"/>
            <a:t>References</a:t>
          </a:r>
        </a:p>
      </dgm:t>
    </dgm:pt>
    <dgm:pt modelId="{6E612C2C-0665-864A-B062-0B8BAA2F1C58}" type="sibTrans" cxnId="{13F647D0-04C7-6145-B664-1D6410959E1F}">
      <dgm:prSet/>
      <dgm:spPr/>
      <dgm:t>
        <a:bodyPr/>
        <a:lstStyle/>
        <a:p>
          <a:pPr rtl="0"/>
          <a:endParaRPr lang="en-US"/>
        </a:p>
      </dgm:t>
    </dgm:pt>
    <dgm:pt modelId="{E307821A-ACEA-6E49-968D-268D36D84D44}" type="parTrans" cxnId="{13F647D0-04C7-6145-B664-1D6410959E1F}">
      <dgm:prSet/>
      <dgm:spPr/>
      <dgm:t>
        <a:bodyPr/>
        <a:lstStyle/>
        <a:p>
          <a:pPr rtl="0"/>
          <a:endParaRPr lang="en-US"/>
        </a:p>
      </dgm:t>
    </dgm:pt>
    <dgm:pt modelId="{DB10D09B-77BC-B743-BB41-FCAC9F287726}">
      <dgm:prSet/>
      <dgm:spPr/>
      <dgm:t>
        <a:bodyPr/>
        <a:lstStyle/>
        <a:p>
          <a:pPr>
            <a:lnSpc>
              <a:spcPct val="100000"/>
            </a:lnSpc>
          </a:pPr>
          <a:r>
            <a:rPr lang="en-US"/>
            <a:t>Conclusion and Future Work</a:t>
          </a:r>
        </a:p>
      </dgm:t>
    </dgm:pt>
    <dgm:pt modelId="{26890917-DF7D-934C-BDF0-D7F420B668AD}" type="parTrans" cxnId="{AADD1A83-E5E0-EE4D-8487-FC5441035660}">
      <dgm:prSet/>
      <dgm:spPr/>
      <dgm:t>
        <a:bodyPr/>
        <a:lstStyle/>
        <a:p>
          <a:endParaRPr lang="en-US"/>
        </a:p>
      </dgm:t>
    </dgm:pt>
    <dgm:pt modelId="{A1BAB24F-B968-7B40-9335-CA9D699DA020}" type="sibTrans" cxnId="{AADD1A83-E5E0-EE4D-8487-FC5441035660}">
      <dgm:prSet/>
      <dgm:spPr/>
      <dgm:t>
        <a:bodyPr/>
        <a:lstStyle/>
        <a:p>
          <a:endParaRPr lang="en-US"/>
        </a:p>
      </dgm:t>
    </dgm:pt>
    <dgm:pt modelId="{413654D3-7E33-4381-903D-B528B0E116AB}" type="pres">
      <dgm:prSet presAssocID="{CBA517A5-EE3E-4421-B0C8-B5A61216D148}" presName="root" presStyleCnt="0">
        <dgm:presLayoutVars>
          <dgm:dir/>
          <dgm:resizeHandles val="exact"/>
        </dgm:presLayoutVars>
      </dgm:prSet>
      <dgm:spPr/>
    </dgm:pt>
    <dgm:pt modelId="{116BBD8E-6516-4E54-BBF0-C6B1D6588AFA}" type="pres">
      <dgm:prSet presAssocID="{E95744DA-5552-4B16-9823-1705F0FF7923}" presName="compNode" presStyleCnt="0"/>
      <dgm:spPr/>
    </dgm:pt>
    <dgm:pt modelId="{675C134F-D59A-48AE-B3BA-8852AA5B568A}" type="pres">
      <dgm:prSet presAssocID="{E95744DA-5552-4B16-9823-1705F0FF7923}" presName="bgRect" presStyleLbl="bgShp" presStyleIdx="0" presStyleCnt="7"/>
      <dgm:spPr/>
    </dgm:pt>
    <dgm:pt modelId="{7E13719F-2AF7-48F0-BC3C-C45CD03E9918}" type="pres">
      <dgm:prSet presAssocID="{E95744DA-5552-4B16-9823-1705F0FF792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4918C1A-4497-471D-BD4B-442B35EBC17B}" type="pres">
      <dgm:prSet presAssocID="{E95744DA-5552-4B16-9823-1705F0FF7923}" presName="spaceRect" presStyleCnt="0"/>
      <dgm:spPr/>
    </dgm:pt>
    <dgm:pt modelId="{FC0E3283-5C6C-49B0-A86A-664F2C448890}" type="pres">
      <dgm:prSet presAssocID="{E95744DA-5552-4B16-9823-1705F0FF7923}" presName="parTx" presStyleLbl="revTx" presStyleIdx="0" presStyleCnt="7">
        <dgm:presLayoutVars>
          <dgm:chMax val="0"/>
          <dgm:chPref val="0"/>
        </dgm:presLayoutVars>
      </dgm:prSet>
      <dgm:spPr/>
    </dgm:pt>
    <dgm:pt modelId="{E5EB0E03-1C1C-4AB6-8A07-AA27861DFD85}" type="pres">
      <dgm:prSet presAssocID="{FB647405-0431-44F7-B4F6-64C90C1AD68E}" presName="sibTrans" presStyleCnt="0"/>
      <dgm:spPr/>
    </dgm:pt>
    <dgm:pt modelId="{A74DC020-2E56-4942-AF44-3E3773103EE1}" type="pres">
      <dgm:prSet presAssocID="{9456FF62-5F41-4246-AEED-9187A346E533}" presName="compNode" presStyleCnt="0"/>
      <dgm:spPr/>
    </dgm:pt>
    <dgm:pt modelId="{9A2F1A14-8D83-4C66-BA0B-FDD3ED1A405A}" type="pres">
      <dgm:prSet presAssocID="{9456FF62-5F41-4246-AEED-9187A346E533}" presName="bgRect" presStyleLbl="bgShp" presStyleIdx="1" presStyleCnt="7"/>
      <dgm:spPr/>
    </dgm:pt>
    <dgm:pt modelId="{767ABF31-D5F8-41FF-8C60-B2519418C614}" type="pres">
      <dgm:prSet presAssocID="{9456FF62-5F41-4246-AEED-9187A346E53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70021556-0BB9-4212-9D40-D6BBD38A5092}" type="pres">
      <dgm:prSet presAssocID="{9456FF62-5F41-4246-AEED-9187A346E533}" presName="spaceRect" presStyleCnt="0"/>
      <dgm:spPr/>
    </dgm:pt>
    <dgm:pt modelId="{0624AAA8-62DF-4BB6-B0FE-75A9E1D55F46}" type="pres">
      <dgm:prSet presAssocID="{9456FF62-5F41-4246-AEED-9187A346E533}" presName="parTx" presStyleLbl="revTx" presStyleIdx="1" presStyleCnt="7">
        <dgm:presLayoutVars>
          <dgm:chMax val="0"/>
          <dgm:chPref val="0"/>
        </dgm:presLayoutVars>
      </dgm:prSet>
      <dgm:spPr/>
    </dgm:pt>
    <dgm:pt modelId="{7D7FD06F-94C3-4E66-A1BA-16F81B8CDED2}" type="pres">
      <dgm:prSet presAssocID="{505ABB81-DD2D-4118-B813-C79F7A2093C3}" presName="sibTrans" presStyleCnt="0"/>
      <dgm:spPr/>
    </dgm:pt>
    <dgm:pt modelId="{FAE6FBB3-4039-4F7C-879C-050B414501FA}" type="pres">
      <dgm:prSet presAssocID="{8FCBACEE-AB9E-4297-AFAD-1E8F75D3C41D}" presName="compNode" presStyleCnt="0"/>
      <dgm:spPr/>
    </dgm:pt>
    <dgm:pt modelId="{7BA72EB7-1E0E-4F01-AF91-2A8F9A74266B}" type="pres">
      <dgm:prSet presAssocID="{8FCBACEE-AB9E-4297-AFAD-1E8F75D3C41D}" presName="bgRect" presStyleLbl="bgShp" presStyleIdx="2" presStyleCnt="7"/>
      <dgm:spPr/>
    </dgm:pt>
    <dgm:pt modelId="{086DC6E4-CC45-4917-9835-78695FA206E5}" type="pres">
      <dgm:prSet presAssocID="{8FCBACEE-AB9E-4297-AFAD-1E8F75D3C41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A2D34EF1-D85D-4E08-8DFF-854685A5BC07}" type="pres">
      <dgm:prSet presAssocID="{8FCBACEE-AB9E-4297-AFAD-1E8F75D3C41D}" presName="spaceRect" presStyleCnt="0"/>
      <dgm:spPr/>
    </dgm:pt>
    <dgm:pt modelId="{87F801FD-F92E-41B6-AFDC-9FC1EA7BC957}" type="pres">
      <dgm:prSet presAssocID="{8FCBACEE-AB9E-4297-AFAD-1E8F75D3C41D}" presName="parTx" presStyleLbl="revTx" presStyleIdx="2" presStyleCnt="7">
        <dgm:presLayoutVars>
          <dgm:chMax val="0"/>
          <dgm:chPref val="0"/>
        </dgm:presLayoutVars>
      </dgm:prSet>
      <dgm:spPr/>
    </dgm:pt>
    <dgm:pt modelId="{84C4BAE2-63FE-451D-872E-795A872E99C8}" type="pres">
      <dgm:prSet presAssocID="{29905824-F646-453F-859D-5D8368DD1DBB}" presName="sibTrans" presStyleCnt="0"/>
      <dgm:spPr/>
    </dgm:pt>
    <dgm:pt modelId="{0D36E4A7-FD2A-4298-877E-F5E5E2DD2F7A}" type="pres">
      <dgm:prSet presAssocID="{1AC40370-186E-4739-A581-6CCD8ED37916}" presName="compNode" presStyleCnt="0"/>
      <dgm:spPr/>
    </dgm:pt>
    <dgm:pt modelId="{60D1E083-CAA1-46CF-A77F-CC99564CBC83}" type="pres">
      <dgm:prSet presAssocID="{1AC40370-186E-4739-A581-6CCD8ED37916}" presName="bgRect" presStyleLbl="bgShp" presStyleIdx="3" presStyleCnt="7"/>
      <dgm:spPr/>
    </dgm:pt>
    <dgm:pt modelId="{BD65B40D-6F9B-43AD-9147-DB8EE307E0C0}" type="pres">
      <dgm:prSet presAssocID="{1AC40370-186E-4739-A581-6CCD8ED3791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A9DCAA19-3E59-456B-909A-B21B95523C2E}" type="pres">
      <dgm:prSet presAssocID="{1AC40370-186E-4739-A581-6CCD8ED37916}" presName="spaceRect" presStyleCnt="0"/>
      <dgm:spPr/>
    </dgm:pt>
    <dgm:pt modelId="{CCE424D9-0A66-4051-A12C-51B402531376}" type="pres">
      <dgm:prSet presAssocID="{1AC40370-186E-4739-A581-6CCD8ED37916}" presName="parTx" presStyleLbl="revTx" presStyleIdx="3" presStyleCnt="7">
        <dgm:presLayoutVars>
          <dgm:chMax val="0"/>
          <dgm:chPref val="0"/>
        </dgm:presLayoutVars>
      </dgm:prSet>
      <dgm:spPr/>
    </dgm:pt>
    <dgm:pt modelId="{48F9601E-2691-4ECB-845D-74EBA105D483}" type="pres">
      <dgm:prSet presAssocID="{FBFFB31A-8C91-4910-831B-DAA44D2A86C1}" presName="sibTrans" presStyleCnt="0"/>
      <dgm:spPr/>
    </dgm:pt>
    <dgm:pt modelId="{85BDB2E8-B2FF-40BB-8BD3-60DD2F348DF2}" type="pres">
      <dgm:prSet presAssocID="{81339D9C-A264-45B9-9A17-DB7DB31EDD66}" presName="compNode" presStyleCnt="0"/>
      <dgm:spPr/>
    </dgm:pt>
    <dgm:pt modelId="{68873A9B-E83B-40B9-A735-79FA1042480C}" type="pres">
      <dgm:prSet presAssocID="{81339D9C-A264-45B9-9A17-DB7DB31EDD66}" presName="bgRect" presStyleLbl="bgShp" presStyleIdx="4" presStyleCnt="7"/>
      <dgm:spPr/>
    </dgm:pt>
    <dgm:pt modelId="{16B8B8A7-7180-4C12-869C-4DDA537D2DA6}" type="pres">
      <dgm:prSet presAssocID="{81339D9C-A264-45B9-9A17-DB7DB31EDD6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CE56E3E6-B622-46BB-AFA8-ED9E5A4FDC36}" type="pres">
      <dgm:prSet presAssocID="{81339D9C-A264-45B9-9A17-DB7DB31EDD66}" presName="spaceRect" presStyleCnt="0"/>
      <dgm:spPr/>
    </dgm:pt>
    <dgm:pt modelId="{841E1189-12E7-457D-A1A3-96143C656D1B}" type="pres">
      <dgm:prSet presAssocID="{81339D9C-A264-45B9-9A17-DB7DB31EDD66}" presName="parTx" presStyleLbl="revTx" presStyleIdx="4" presStyleCnt="7">
        <dgm:presLayoutVars>
          <dgm:chMax val="0"/>
          <dgm:chPref val="0"/>
        </dgm:presLayoutVars>
      </dgm:prSet>
      <dgm:spPr/>
    </dgm:pt>
    <dgm:pt modelId="{33858DAB-EBDA-4EBA-AEC7-4FF6EDC6D891}" type="pres">
      <dgm:prSet presAssocID="{35772CFC-E6D3-49FB-9D07-A31305C2DEDE}" presName="sibTrans" presStyleCnt="0"/>
      <dgm:spPr/>
    </dgm:pt>
    <dgm:pt modelId="{828998B9-B81E-4FAE-96B5-F67784921964}" type="pres">
      <dgm:prSet presAssocID="{DB10D09B-77BC-B743-BB41-FCAC9F287726}" presName="compNode" presStyleCnt="0"/>
      <dgm:spPr/>
    </dgm:pt>
    <dgm:pt modelId="{528C3659-A208-4A10-96DC-E455BF86A910}" type="pres">
      <dgm:prSet presAssocID="{DB10D09B-77BC-B743-BB41-FCAC9F287726}" presName="bgRect" presStyleLbl="bgShp" presStyleIdx="5" presStyleCnt="7"/>
      <dgm:spPr/>
    </dgm:pt>
    <dgm:pt modelId="{681D6CD4-5A6D-479D-AA91-AD733FC7D092}" type="pres">
      <dgm:prSet presAssocID="{DB10D09B-77BC-B743-BB41-FCAC9F28772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Book"/>
        </a:ext>
      </dgm:extLst>
    </dgm:pt>
    <dgm:pt modelId="{F8EADD15-10CD-4804-A0C2-F441FE174A17}" type="pres">
      <dgm:prSet presAssocID="{DB10D09B-77BC-B743-BB41-FCAC9F287726}" presName="spaceRect" presStyleCnt="0"/>
      <dgm:spPr/>
    </dgm:pt>
    <dgm:pt modelId="{55FB5FDF-8B42-4ED9-A993-88EC28746819}" type="pres">
      <dgm:prSet presAssocID="{DB10D09B-77BC-B743-BB41-FCAC9F287726}" presName="parTx" presStyleLbl="revTx" presStyleIdx="5" presStyleCnt="7">
        <dgm:presLayoutVars>
          <dgm:chMax val="0"/>
          <dgm:chPref val="0"/>
        </dgm:presLayoutVars>
      </dgm:prSet>
      <dgm:spPr/>
    </dgm:pt>
    <dgm:pt modelId="{5B3D626B-B020-44B0-B450-0BC3021E834B}" type="pres">
      <dgm:prSet presAssocID="{A1BAB24F-B968-7B40-9335-CA9D699DA020}" presName="sibTrans" presStyleCnt="0"/>
      <dgm:spPr/>
    </dgm:pt>
    <dgm:pt modelId="{D5F5C783-BDB0-4D01-B2A3-0A9AEAC48D79}" type="pres">
      <dgm:prSet presAssocID="{7F4278A1-EEF8-0144-818D-F556CDB26194}" presName="compNode" presStyleCnt="0"/>
      <dgm:spPr/>
    </dgm:pt>
    <dgm:pt modelId="{B286518D-050D-498F-9591-709D6C4967E6}" type="pres">
      <dgm:prSet presAssocID="{7F4278A1-EEF8-0144-818D-F556CDB26194}" presName="bgRect" presStyleLbl="bgShp" presStyleIdx="6" presStyleCnt="7"/>
      <dgm:spPr/>
    </dgm:pt>
    <dgm:pt modelId="{F72B604C-E63F-419A-946D-9ABF7DD68BFD}" type="pres">
      <dgm:prSet presAssocID="{7F4278A1-EEF8-0144-818D-F556CDB2619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andshake"/>
        </a:ext>
      </dgm:extLst>
    </dgm:pt>
    <dgm:pt modelId="{6B48FECA-6C6C-40D0-8E87-BDB7E5D8E5B8}" type="pres">
      <dgm:prSet presAssocID="{7F4278A1-EEF8-0144-818D-F556CDB26194}" presName="spaceRect" presStyleCnt="0"/>
      <dgm:spPr/>
    </dgm:pt>
    <dgm:pt modelId="{64A7DAB4-92EC-4AEF-AB52-4329C2219563}" type="pres">
      <dgm:prSet presAssocID="{7F4278A1-EEF8-0144-818D-F556CDB26194}" presName="parTx" presStyleLbl="revTx" presStyleIdx="6" presStyleCnt="7">
        <dgm:presLayoutVars>
          <dgm:chMax val="0"/>
          <dgm:chPref val="0"/>
        </dgm:presLayoutVars>
      </dgm:prSet>
      <dgm:spPr/>
    </dgm:pt>
  </dgm:ptLst>
  <dgm:cxnLst>
    <dgm:cxn modelId="{122A4C1D-03B9-404E-8383-629E14FEEEF9}" type="presOf" srcId="{CBA517A5-EE3E-4421-B0C8-B5A61216D148}" destId="{413654D3-7E33-4381-903D-B528B0E116AB}" srcOrd="0" destOrd="0" presId="urn:microsoft.com/office/officeart/2018/2/layout/IconVerticalSolidList"/>
    <dgm:cxn modelId="{72383B1F-77F7-3145-BFCA-587815B35BE3}" type="presOf" srcId="{9456FF62-5F41-4246-AEED-9187A346E533}" destId="{0624AAA8-62DF-4BB6-B0FE-75A9E1D55F46}" srcOrd="0" destOrd="0" presId="urn:microsoft.com/office/officeart/2018/2/layout/IconVerticalSolidList"/>
    <dgm:cxn modelId="{0979BA29-0118-2F4D-84E2-5CF9E0C1B722}" type="presOf" srcId="{1AC40370-186E-4739-A581-6CCD8ED37916}" destId="{CCE424D9-0A66-4051-A12C-51B402531376}" srcOrd="0" destOrd="0" presId="urn:microsoft.com/office/officeart/2018/2/layout/IconVerticalSolidList"/>
    <dgm:cxn modelId="{D4956F3E-CF74-C34B-9588-42A0492CB4D6}" type="presOf" srcId="{7F4278A1-EEF8-0144-818D-F556CDB26194}" destId="{64A7DAB4-92EC-4AEF-AB52-4329C2219563}" srcOrd="0" destOrd="0" presId="urn:microsoft.com/office/officeart/2018/2/layout/IconVerticalSolidList"/>
    <dgm:cxn modelId="{48CF136C-227E-6B46-9F5B-87603B142235}" type="presOf" srcId="{DB10D09B-77BC-B743-BB41-FCAC9F287726}" destId="{55FB5FDF-8B42-4ED9-A993-88EC28746819}" srcOrd="0" destOrd="0" presId="urn:microsoft.com/office/officeart/2018/2/layout/IconVerticalSolidList"/>
    <dgm:cxn modelId="{0BE6C64F-5563-284D-812E-62F448847B0E}" type="presOf" srcId="{8FCBACEE-AB9E-4297-AFAD-1E8F75D3C41D}" destId="{87F801FD-F92E-41B6-AFDC-9FC1EA7BC957}" srcOrd="0" destOrd="0" presId="urn:microsoft.com/office/officeart/2018/2/layout/IconVerticalSolidList"/>
    <dgm:cxn modelId="{9DADC157-70BE-443D-9E8A-58CDAC6363B2}" srcId="{CBA517A5-EE3E-4421-B0C8-B5A61216D148}" destId="{1AC40370-186E-4739-A581-6CCD8ED37916}" srcOrd="3" destOrd="0" parTransId="{E22F64E6-F4BA-4F15-BD7D-C6E522779BEC}" sibTransId="{FBFFB31A-8C91-4910-831B-DAA44D2A86C1}"/>
    <dgm:cxn modelId="{AADD1A83-E5E0-EE4D-8487-FC5441035660}" srcId="{CBA517A5-EE3E-4421-B0C8-B5A61216D148}" destId="{DB10D09B-77BC-B743-BB41-FCAC9F287726}" srcOrd="5" destOrd="0" parTransId="{26890917-DF7D-934C-BDF0-D7F420B668AD}" sibTransId="{A1BAB24F-B968-7B40-9335-CA9D699DA020}"/>
    <dgm:cxn modelId="{1C162986-CC17-7B4F-A58C-D81629FEC5B2}" type="presOf" srcId="{E95744DA-5552-4B16-9823-1705F0FF7923}" destId="{FC0E3283-5C6C-49B0-A86A-664F2C448890}" srcOrd="0" destOrd="0" presId="urn:microsoft.com/office/officeart/2018/2/layout/IconVerticalSolidList"/>
    <dgm:cxn modelId="{9C87D487-9335-4654-9557-CB8DE8BC212B}" srcId="{CBA517A5-EE3E-4421-B0C8-B5A61216D148}" destId="{81339D9C-A264-45B9-9A17-DB7DB31EDD66}" srcOrd="4" destOrd="0" parTransId="{7A5F746F-EF22-4399-8EAD-244EF400F46A}" sibTransId="{35772CFC-E6D3-49FB-9D07-A31305C2DEDE}"/>
    <dgm:cxn modelId="{DF3DC8B7-FA8B-584E-A227-CDFE0E5DE405}" type="presOf" srcId="{81339D9C-A264-45B9-9A17-DB7DB31EDD66}" destId="{841E1189-12E7-457D-A1A3-96143C656D1B}" srcOrd="0" destOrd="0" presId="urn:microsoft.com/office/officeart/2018/2/layout/IconVerticalSolidList"/>
    <dgm:cxn modelId="{33CC41C8-D7CD-4A8D-AFF8-2DC84772C4B3}" srcId="{CBA517A5-EE3E-4421-B0C8-B5A61216D148}" destId="{E95744DA-5552-4B16-9823-1705F0FF7923}" srcOrd="0" destOrd="0" parTransId="{2B30EE27-ABAA-40CF-BA73-853D6163CDFB}" sibTransId="{FB647405-0431-44F7-B4F6-64C90C1AD68E}"/>
    <dgm:cxn modelId="{13F647D0-04C7-6145-B664-1D6410959E1F}" srcId="{CBA517A5-EE3E-4421-B0C8-B5A61216D148}" destId="{7F4278A1-EEF8-0144-818D-F556CDB26194}" srcOrd="6" destOrd="0" parTransId="{E307821A-ACEA-6E49-968D-268D36D84D44}" sibTransId="{6E612C2C-0665-864A-B062-0B8BAA2F1C58}"/>
    <dgm:cxn modelId="{00ED74D4-4E0A-4044-86B0-9DB94E3B79E2}" srcId="{CBA517A5-EE3E-4421-B0C8-B5A61216D148}" destId="{8FCBACEE-AB9E-4297-AFAD-1E8F75D3C41D}" srcOrd="2" destOrd="0" parTransId="{EEBC4E2E-CD16-4BCD-9838-99820C30415C}" sibTransId="{29905824-F646-453F-859D-5D8368DD1DBB}"/>
    <dgm:cxn modelId="{44C5C4E0-8FB6-464A-AA9D-A0ECE2C810F3}" srcId="{CBA517A5-EE3E-4421-B0C8-B5A61216D148}" destId="{9456FF62-5F41-4246-AEED-9187A346E533}" srcOrd="1" destOrd="0" parTransId="{951A0794-BB7E-4BDC-B6F6-FCBF23F16B0D}" sibTransId="{505ABB81-DD2D-4118-B813-C79F7A2093C3}"/>
    <dgm:cxn modelId="{9471E162-3F42-1A40-A2A4-EA4F90D370E4}" type="presParOf" srcId="{413654D3-7E33-4381-903D-B528B0E116AB}" destId="{116BBD8E-6516-4E54-BBF0-C6B1D6588AFA}" srcOrd="0" destOrd="0" presId="urn:microsoft.com/office/officeart/2018/2/layout/IconVerticalSolidList"/>
    <dgm:cxn modelId="{C359BA5B-8718-9941-AA67-9A23F92888FA}" type="presParOf" srcId="{116BBD8E-6516-4E54-BBF0-C6B1D6588AFA}" destId="{675C134F-D59A-48AE-B3BA-8852AA5B568A}" srcOrd="0" destOrd="0" presId="urn:microsoft.com/office/officeart/2018/2/layout/IconVerticalSolidList"/>
    <dgm:cxn modelId="{8D346CA5-271E-674D-8C5C-164119AFF737}" type="presParOf" srcId="{116BBD8E-6516-4E54-BBF0-C6B1D6588AFA}" destId="{7E13719F-2AF7-48F0-BC3C-C45CD03E9918}" srcOrd="1" destOrd="0" presId="urn:microsoft.com/office/officeart/2018/2/layout/IconVerticalSolidList"/>
    <dgm:cxn modelId="{17E87448-E2B9-3B4D-A69F-4A2E1E40ACDA}" type="presParOf" srcId="{116BBD8E-6516-4E54-BBF0-C6B1D6588AFA}" destId="{54918C1A-4497-471D-BD4B-442B35EBC17B}" srcOrd="2" destOrd="0" presId="urn:microsoft.com/office/officeart/2018/2/layout/IconVerticalSolidList"/>
    <dgm:cxn modelId="{4BE23060-9CBE-8240-8316-DACD9AF96BEF}" type="presParOf" srcId="{116BBD8E-6516-4E54-BBF0-C6B1D6588AFA}" destId="{FC0E3283-5C6C-49B0-A86A-664F2C448890}" srcOrd="3" destOrd="0" presId="urn:microsoft.com/office/officeart/2018/2/layout/IconVerticalSolidList"/>
    <dgm:cxn modelId="{FE41953B-9F77-3B49-B1A7-DE7599BDD73E}" type="presParOf" srcId="{413654D3-7E33-4381-903D-B528B0E116AB}" destId="{E5EB0E03-1C1C-4AB6-8A07-AA27861DFD85}" srcOrd="1" destOrd="0" presId="urn:microsoft.com/office/officeart/2018/2/layout/IconVerticalSolidList"/>
    <dgm:cxn modelId="{EB013775-3085-4C47-9EC3-B4FFE323E6D4}" type="presParOf" srcId="{413654D3-7E33-4381-903D-B528B0E116AB}" destId="{A74DC020-2E56-4942-AF44-3E3773103EE1}" srcOrd="2" destOrd="0" presId="urn:microsoft.com/office/officeart/2018/2/layout/IconVerticalSolidList"/>
    <dgm:cxn modelId="{E74EA15A-9682-AF43-B583-BC623D5D6FE7}" type="presParOf" srcId="{A74DC020-2E56-4942-AF44-3E3773103EE1}" destId="{9A2F1A14-8D83-4C66-BA0B-FDD3ED1A405A}" srcOrd="0" destOrd="0" presId="urn:microsoft.com/office/officeart/2018/2/layout/IconVerticalSolidList"/>
    <dgm:cxn modelId="{A050169C-2899-AA46-A9E6-55EA0AEFB188}" type="presParOf" srcId="{A74DC020-2E56-4942-AF44-3E3773103EE1}" destId="{767ABF31-D5F8-41FF-8C60-B2519418C614}" srcOrd="1" destOrd="0" presId="urn:microsoft.com/office/officeart/2018/2/layout/IconVerticalSolidList"/>
    <dgm:cxn modelId="{E25F9819-43C4-564D-92FD-75088694AC15}" type="presParOf" srcId="{A74DC020-2E56-4942-AF44-3E3773103EE1}" destId="{70021556-0BB9-4212-9D40-D6BBD38A5092}" srcOrd="2" destOrd="0" presId="urn:microsoft.com/office/officeart/2018/2/layout/IconVerticalSolidList"/>
    <dgm:cxn modelId="{F3DF4EE7-309E-8943-A4F5-F13114B25AEB}" type="presParOf" srcId="{A74DC020-2E56-4942-AF44-3E3773103EE1}" destId="{0624AAA8-62DF-4BB6-B0FE-75A9E1D55F46}" srcOrd="3" destOrd="0" presId="urn:microsoft.com/office/officeart/2018/2/layout/IconVerticalSolidList"/>
    <dgm:cxn modelId="{A71E709D-0149-054D-ABCA-3D2769EEF62E}" type="presParOf" srcId="{413654D3-7E33-4381-903D-B528B0E116AB}" destId="{7D7FD06F-94C3-4E66-A1BA-16F81B8CDED2}" srcOrd="3" destOrd="0" presId="urn:microsoft.com/office/officeart/2018/2/layout/IconVerticalSolidList"/>
    <dgm:cxn modelId="{9DBB00B9-4CD2-8E49-BFC4-0D6AC0248FE8}" type="presParOf" srcId="{413654D3-7E33-4381-903D-B528B0E116AB}" destId="{FAE6FBB3-4039-4F7C-879C-050B414501FA}" srcOrd="4" destOrd="0" presId="urn:microsoft.com/office/officeart/2018/2/layout/IconVerticalSolidList"/>
    <dgm:cxn modelId="{A9377D0E-6E1D-9D4D-AEFD-BD32AEE9571B}" type="presParOf" srcId="{FAE6FBB3-4039-4F7C-879C-050B414501FA}" destId="{7BA72EB7-1E0E-4F01-AF91-2A8F9A74266B}" srcOrd="0" destOrd="0" presId="urn:microsoft.com/office/officeart/2018/2/layout/IconVerticalSolidList"/>
    <dgm:cxn modelId="{259F7A35-BE91-1A45-ADB1-690B01B2E128}" type="presParOf" srcId="{FAE6FBB3-4039-4F7C-879C-050B414501FA}" destId="{086DC6E4-CC45-4917-9835-78695FA206E5}" srcOrd="1" destOrd="0" presId="urn:microsoft.com/office/officeart/2018/2/layout/IconVerticalSolidList"/>
    <dgm:cxn modelId="{15680205-ECD2-8E41-9B94-352257A02266}" type="presParOf" srcId="{FAE6FBB3-4039-4F7C-879C-050B414501FA}" destId="{A2D34EF1-D85D-4E08-8DFF-854685A5BC07}" srcOrd="2" destOrd="0" presId="urn:microsoft.com/office/officeart/2018/2/layout/IconVerticalSolidList"/>
    <dgm:cxn modelId="{82DAFA4C-8A5F-6447-8EC4-DAF657AFE515}" type="presParOf" srcId="{FAE6FBB3-4039-4F7C-879C-050B414501FA}" destId="{87F801FD-F92E-41B6-AFDC-9FC1EA7BC957}" srcOrd="3" destOrd="0" presId="urn:microsoft.com/office/officeart/2018/2/layout/IconVerticalSolidList"/>
    <dgm:cxn modelId="{0177E839-9A3D-2941-9B75-429A61593562}" type="presParOf" srcId="{413654D3-7E33-4381-903D-B528B0E116AB}" destId="{84C4BAE2-63FE-451D-872E-795A872E99C8}" srcOrd="5" destOrd="0" presId="urn:microsoft.com/office/officeart/2018/2/layout/IconVerticalSolidList"/>
    <dgm:cxn modelId="{DA3B583A-6924-7B45-8283-07EA5DA16346}" type="presParOf" srcId="{413654D3-7E33-4381-903D-B528B0E116AB}" destId="{0D36E4A7-FD2A-4298-877E-F5E5E2DD2F7A}" srcOrd="6" destOrd="0" presId="urn:microsoft.com/office/officeart/2018/2/layout/IconVerticalSolidList"/>
    <dgm:cxn modelId="{FB83BE4A-938B-DE48-958F-E3EEB78A456A}" type="presParOf" srcId="{0D36E4A7-FD2A-4298-877E-F5E5E2DD2F7A}" destId="{60D1E083-CAA1-46CF-A77F-CC99564CBC83}" srcOrd="0" destOrd="0" presId="urn:microsoft.com/office/officeart/2018/2/layout/IconVerticalSolidList"/>
    <dgm:cxn modelId="{EDD36089-5FE6-D245-97A3-1367BF6D0FA6}" type="presParOf" srcId="{0D36E4A7-FD2A-4298-877E-F5E5E2DD2F7A}" destId="{BD65B40D-6F9B-43AD-9147-DB8EE307E0C0}" srcOrd="1" destOrd="0" presId="urn:microsoft.com/office/officeart/2018/2/layout/IconVerticalSolidList"/>
    <dgm:cxn modelId="{3052BAE9-FDDE-E940-9D9B-9A3E37D2446C}" type="presParOf" srcId="{0D36E4A7-FD2A-4298-877E-F5E5E2DD2F7A}" destId="{A9DCAA19-3E59-456B-909A-B21B95523C2E}" srcOrd="2" destOrd="0" presId="urn:microsoft.com/office/officeart/2018/2/layout/IconVerticalSolidList"/>
    <dgm:cxn modelId="{8FACB828-B053-3642-8155-E64C2EC79C9D}" type="presParOf" srcId="{0D36E4A7-FD2A-4298-877E-F5E5E2DD2F7A}" destId="{CCE424D9-0A66-4051-A12C-51B402531376}" srcOrd="3" destOrd="0" presId="urn:microsoft.com/office/officeart/2018/2/layout/IconVerticalSolidList"/>
    <dgm:cxn modelId="{6C171AAC-E1EC-D64B-92ED-1F19E8B259D0}" type="presParOf" srcId="{413654D3-7E33-4381-903D-B528B0E116AB}" destId="{48F9601E-2691-4ECB-845D-74EBA105D483}" srcOrd="7" destOrd="0" presId="urn:microsoft.com/office/officeart/2018/2/layout/IconVerticalSolidList"/>
    <dgm:cxn modelId="{3067A81E-51D0-4649-BD81-217EEEBD81E2}" type="presParOf" srcId="{413654D3-7E33-4381-903D-B528B0E116AB}" destId="{85BDB2E8-B2FF-40BB-8BD3-60DD2F348DF2}" srcOrd="8" destOrd="0" presId="urn:microsoft.com/office/officeart/2018/2/layout/IconVerticalSolidList"/>
    <dgm:cxn modelId="{128AC32A-18C5-094F-9401-2C9141B1B975}" type="presParOf" srcId="{85BDB2E8-B2FF-40BB-8BD3-60DD2F348DF2}" destId="{68873A9B-E83B-40B9-A735-79FA1042480C}" srcOrd="0" destOrd="0" presId="urn:microsoft.com/office/officeart/2018/2/layout/IconVerticalSolidList"/>
    <dgm:cxn modelId="{4E95B39C-22C6-704C-AB55-8B257F6FBCFF}" type="presParOf" srcId="{85BDB2E8-B2FF-40BB-8BD3-60DD2F348DF2}" destId="{16B8B8A7-7180-4C12-869C-4DDA537D2DA6}" srcOrd="1" destOrd="0" presId="urn:microsoft.com/office/officeart/2018/2/layout/IconVerticalSolidList"/>
    <dgm:cxn modelId="{BEF46BB9-3071-9D41-82C1-23588AE7B610}" type="presParOf" srcId="{85BDB2E8-B2FF-40BB-8BD3-60DD2F348DF2}" destId="{CE56E3E6-B622-46BB-AFA8-ED9E5A4FDC36}" srcOrd="2" destOrd="0" presId="urn:microsoft.com/office/officeart/2018/2/layout/IconVerticalSolidList"/>
    <dgm:cxn modelId="{F2C57CB1-8A09-D243-8570-2247111B24D8}" type="presParOf" srcId="{85BDB2E8-B2FF-40BB-8BD3-60DD2F348DF2}" destId="{841E1189-12E7-457D-A1A3-96143C656D1B}" srcOrd="3" destOrd="0" presId="urn:microsoft.com/office/officeart/2018/2/layout/IconVerticalSolidList"/>
    <dgm:cxn modelId="{76BFB5A6-DBAA-BC46-9A93-2C366DB1AFE4}" type="presParOf" srcId="{413654D3-7E33-4381-903D-B528B0E116AB}" destId="{33858DAB-EBDA-4EBA-AEC7-4FF6EDC6D891}" srcOrd="9" destOrd="0" presId="urn:microsoft.com/office/officeart/2018/2/layout/IconVerticalSolidList"/>
    <dgm:cxn modelId="{1316307A-108D-A54E-8C54-6390B1B59DBF}" type="presParOf" srcId="{413654D3-7E33-4381-903D-B528B0E116AB}" destId="{828998B9-B81E-4FAE-96B5-F67784921964}" srcOrd="10" destOrd="0" presId="urn:microsoft.com/office/officeart/2018/2/layout/IconVerticalSolidList"/>
    <dgm:cxn modelId="{3FDE1601-FCE4-A14B-936F-876094F9A3ED}" type="presParOf" srcId="{828998B9-B81E-4FAE-96B5-F67784921964}" destId="{528C3659-A208-4A10-96DC-E455BF86A910}" srcOrd="0" destOrd="0" presId="urn:microsoft.com/office/officeart/2018/2/layout/IconVerticalSolidList"/>
    <dgm:cxn modelId="{A6173ED4-4448-234A-9357-EE429772084A}" type="presParOf" srcId="{828998B9-B81E-4FAE-96B5-F67784921964}" destId="{681D6CD4-5A6D-479D-AA91-AD733FC7D092}" srcOrd="1" destOrd="0" presId="urn:microsoft.com/office/officeart/2018/2/layout/IconVerticalSolidList"/>
    <dgm:cxn modelId="{96FE4C69-7171-3645-8B59-0A2D64BF75CA}" type="presParOf" srcId="{828998B9-B81E-4FAE-96B5-F67784921964}" destId="{F8EADD15-10CD-4804-A0C2-F441FE174A17}" srcOrd="2" destOrd="0" presId="urn:microsoft.com/office/officeart/2018/2/layout/IconVerticalSolidList"/>
    <dgm:cxn modelId="{89F27DB5-0902-6C48-9AE7-E3EBD776F355}" type="presParOf" srcId="{828998B9-B81E-4FAE-96B5-F67784921964}" destId="{55FB5FDF-8B42-4ED9-A993-88EC28746819}" srcOrd="3" destOrd="0" presId="urn:microsoft.com/office/officeart/2018/2/layout/IconVerticalSolidList"/>
    <dgm:cxn modelId="{2AB5FF89-884A-EE47-922E-B5A789BE8AAC}" type="presParOf" srcId="{413654D3-7E33-4381-903D-B528B0E116AB}" destId="{5B3D626B-B020-44B0-B450-0BC3021E834B}" srcOrd="11" destOrd="0" presId="urn:microsoft.com/office/officeart/2018/2/layout/IconVerticalSolidList"/>
    <dgm:cxn modelId="{F5DEC18A-50F3-2F4B-A797-B166249823E2}" type="presParOf" srcId="{413654D3-7E33-4381-903D-B528B0E116AB}" destId="{D5F5C783-BDB0-4D01-B2A3-0A9AEAC48D79}" srcOrd="12" destOrd="0" presId="urn:microsoft.com/office/officeart/2018/2/layout/IconVerticalSolidList"/>
    <dgm:cxn modelId="{B9741FDC-A31F-6946-A7AC-662BBD7DC151}" type="presParOf" srcId="{D5F5C783-BDB0-4D01-B2A3-0A9AEAC48D79}" destId="{B286518D-050D-498F-9591-709D6C4967E6}" srcOrd="0" destOrd="0" presId="urn:microsoft.com/office/officeart/2018/2/layout/IconVerticalSolidList"/>
    <dgm:cxn modelId="{F8428C79-1D31-D44E-8A1E-2D6A0E7E5144}" type="presParOf" srcId="{D5F5C783-BDB0-4D01-B2A3-0A9AEAC48D79}" destId="{F72B604C-E63F-419A-946D-9ABF7DD68BFD}" srcOrd="1" destOrd="0" presId="urn:microsoft.com/office/officeart/2018/2/layout/IconVerticalSolidList"/>
    <dgm:cxn modelId="{F4E852C3-0C78-3D44-9DB4-C51B45D24CBF}" type="presParOf" srcId="{D5F5C783-BDB0-4D01-B2A3-0A9AEAC48D79}" destId="{6B48FECA-6C6C-40D0-8E87-BDB7E5D8E5B8}" srcOrd="2" destOrd="0" presId="urn:microsoft.com/office/officeart/2018/2/layout/IconVerticalSolidList"/>
    <dgm:cxn modelId="{E5E21627-5FB7-1245-8E73-452919860E90}" type="presParOf" srcId="{D5F5C783-BDB0-4D01-B2A3-0A9AEAC48D79}" destId="{64A7DAB4-92EC-4AEF-AB52-4329C22195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4B4700-706C-49B8-B98F-0E819847917D}"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5B8B6C2D-C6B4-49A6-8B87-BDF0F188ECFB}">
      <dgm:prSet/>
      <dgm:spPr/>
      <dgm:t>
        <a:bodyPr/>
        <a:lstStyle/>
        <a:p>
          <a:r>
            <a:rPr lang="en-US" b="0" i="0"/>
            <a:t>Key Points:</a:t>
          </a:r>
          <a:endParaRPr lang="en-US" b="0"/>
        </a:p>
      </dgm:t>
    </dgm:pt>
    <dgm:pt modelId="{E32D35AD-1CFB-4D38-AE8F-9CC118EE4043}" type="parTrans" cxnId="{4170E410-6A8E-4ABC-91F6-606F7481A3C2}">
      <dgm:prSet/>
      <dgm:spPr/>
      <dgm:t>
        <a:bodyPr/>
        <a:lstStyle/>
        <a:p>
          <a:endParaRPr lang="en-US"/>
        </a:p>
      </dgm:t>
    </dgm:pt>
    <dgm:pt modelId="{88D05ED3-3EC3-4F8F-ACF1-4597B1942D22}" type="sibTrans" cxnId="{4170E410-6A8E-4ABC-91F6-606F7481A3C2}">
      <dgm:prSet/>
      <dgm:spPr/>
      <dgm:t>
        <a:bodyPr/>
        <a:lstStyle/>
        <a:p>
          <a:endParaRPr lang="en-US"/>
        </a:p>
      </dgm:t>
    </dgm:pt>
    <dgm:pt modelId="{E72F6A33-F6E3-4B8D-8245-86BC892C549E}">
      <dgm:prSet/>
      <dgm:spPr/>
      <dgm:t>
        <a:bodyPr/>
        <a:lstStyle/>
        <a:p>
          <a:pPr>
            <a:lnSpc>
              <a:spcPct val="100000"/>
            </a:lnSpc>
          </a:pPr>
          <a:r>
            <a:rPr lang="en-US"/>
            <a:t>Original KHATT [6] dataset was inaccessible</a:t>
          </a:r>
        </a:p>
      </dgm:t>
    </dgm:pt>
    <dgm:pt modelId="{727FAC4B-80E3-452C-AC55-F950934DDFAD}" type="parTrans" cxnId="{54D34710-1FB0-4647-921E-2F6605924E2F}">
      <dgm:prSet/>
      <dgm:spPr/>
      <dgm:t>
        <a:bodyPr/>
        <a:lstStyle/>
        <a:p>
          <a:endParaRPr lang="en-US"/>
        </a:p>
      </dgm:t>
    </dgm:pt>
    <dgm:pt modelId="{96684A17-C93A-4203-BD63-C2B918944C81}" type="sibTrans" cxnId="{54D34710-1FB0-4647-921E-2F6605924E2F}">
      <dgm:prSet/>
      <dgm:spPr/>
      <dgm:t>
        <a:bodyPr/>
        <a:lstStyle/>
        <a:p>
          <a:endParaRPr lang="en-US"/>
        </a:p>
      </dgm:t>
    </dgm:pt>
    <dgm:pt modelId="{01267663-7437-4A17-AF04-02EDAF1BFA68}">
      <dgm:prSet/>
      <dgm:spPr/>
      <dgm:t>
        <a:bodyPr/>
        <a:lstStyle/>
        <a:p>
          <a:pPr>
            <a:lnSpc>
              <a:spcPct val="100000"/>
            </a:lnSpc>
          </a:pPr>
          <a:r>
            <a:rPr lang="en-US"/>
            <a:t>Acquired a public portion of the dataset from Kaggle [7]</a:t>
          </a:r>
        </a:p>
      </dgm:t>
    </dgm:pt>
    <dgm:pt modelId="{25515F76-1B2F-47CB-934D-3AB58920E9CA}" type="parTrans" cxnId="{3D94A0F9-9030-4DC0-8D48-654C332B8736}">
      <dgm:prSet/>
      <dgm:spPr/>
      <dgm:t>
        <a:bodyPr/>
        <a:lstStyle/>
        <a:p>
          <a:endParaRPr lang="en-US"/>
        </a:p>
      </dgm:t>
    </dgm:pt>
    <dgm:pt modelId="{C9892584-0519-454D-B258-8B7684217A1A}" type="sibTrans" cxnId="{3D94A0F9-9030-4DC0-8D48-654C332B8736}">
      <dgm:prSet/>
      <dgm:spPr/>
      <dgm:t>
        <a:bodyPr/>
        <a:lstStyle/>
        <a:p>
          <a:endParaRPr lang="en-US"/>
        </a:p>
      </dgm:t>
    </dgm:pt>
    <dgm:pt modelId="{6623393E-93B0-4AE0-987F-0DF2BC6B6007}">
      <dgm:prSet/>
      <dgm:spPr/>
      <dgm:t>
        <a:bodyPr/>
        <a:lstStyle/>
        <a:p>
          <a:pPr>
            <a:lnSpc>
              <a:spcPct val="100000"/>
            </a:lnSpc>
          </a:pPr>
          <a:r>
            <a:rPr lang="en-US"/>
            <a:t>Dataset included preprocessed line-by-line images with corresponding ground truth labels</a:t>
          </a:r>
        </a:p>
      </dgm:t>
    </dgm:pt>
    <dgm:pt modelId="{B86586E1-BBC6-4E46-B6D4-28DC60C1DAE5}" type="parTrans" cxnId="{786FD5DF-AF8B-44B5-834E-6628E05A8480}">
      <dgm:prSet/>
      <dgm:spPr/>
      <dgm:t>
        <a:bodyPr/>
        <a:lstStyle/>
        <a:p>
          <a:endParaRPr lang="en-US"/>
        </a:p>
      </dgm:t>
    </dgm:pt>
    <dgm:pt modelId="{49F4E5C7-0E2A-414E-AC0D-1B0C299EA8FA}" type="sibTrans" cxnId="{786FD5DF-AF8B-44B5-834E-6628E05A8480}">
      <dgm:prSet/>
      <dgm:spPr/>
      <dgm:t>
        <a:bodyPr/>
        <a:lstStyle/>
        <a:p>
          <a:endParaRPr lang="en-US"/>
        </a:p>
      </dgm:t>
    </dgm:pt>
    <dgm:pt modelId="{FB8906EC-CC84-4D5B-918B-1FB268951B9E}">
      <dgm:prSet/>
      <dgm:spPr/>
      <dgm:t>
        <a:bodyPr/>
        <a:lstStyle/>
        <a:p>
          <a:r>
            <a:rPr lang="en-US"/>
            <a:t>Preprocessing steps:</a:t>
          </a:r>
        </a:p>
      </dgm:t>
    </dgm:pt>
    <dgm:pt modelId="{C6090817-0AF6-476E-BFDF-DA6502777914}" type="parTrans" cxnId="{4D8F4436-3715-4464-82F5-60207321CCF4}">
      <dgm:prSet/>
      <dgm:spPr/>
      <dgm:t>
        <a:bodyPr/>
        <a:lstStyle/>
        <a:p>
          <a:endParaRPr lang="en-US"/>
        </a:p>
      </dgm:t>
    </dgm:pt>
    <dgm:pt modelId="{0E8CF00C-37DD-456A-9C78-E5960A060A71}" type="sibTrans" cxnId="{4D8F4436-3715-4464-82F5-60207321CCF4}">
      <dgm:prSet/>
      <dgm:spPr/>
      <dgm:t>
        <a:bodyPr/>
        <a:lstStyle/>
        <a:p>
          <a:endParaRPr lang="en-US"/>
        </a:p>
      </dgm:t>
    </dgm:pt>
    <dgm:pt modelId="{C9EACDD8-86B3-4E4A-8DF1-AEFBD026371A}">
      <dgm:prSet/>
      <dgm:spPr/>
      <dgm:t>
        <a:bodyPr/>
        <a:lstStyle/>
        <a:p>
          <a:pPr>
            <a:lnSpc>
              <a:spcPct val="100000"/>
            </a:lnSpc>
          </a:pPr>
          <a:r>
            <a:rPr lang="en-US"/>
            <a:t>Normalized the line images</a:t>
          </a:r>
        </a:p>
      </dgm:t>
    </dgm:pt>
    <dgm:pt modelId="{04F92360-3C9D-4553-83D5-FDF9A05FBD6C}" type="parTrans" cxnId="{F13F7F36-5AB5-431C-874D-3C6D1EA43824}">
      <dgm:prSet/>
      <dgm:spPr/>
      <dgm:t>
        <a:bodyPr/>
        <a:lstStyle/>
        <a:p>
          <a:endParaRPr lang="en-US"/>
        </a:p>
      </dgm:t>
    </dgm:pt>
    <dgm:pt modelId="{1F51D531-0034-4C3D-87ED-155889DDAA89}" type="sibTrans" cxnId="{F13F7F36-5AB5-431C-874D-3C6D1EA43824}">
      <dgm:prSet/>
      <dgm:spPr/>
      <dgm:t>
        <a:bodyPr/>
        <a:lstStyle/>
        <a:p>
          <a:endParaRPr lang="en-US"/>
        </a:p>
      </dgm:t>
    </dgm:pt>
    <dgm:pt modelId="{9E8C0FBF-9096-4875-864C-EF998CAB383A}">
      <dgm:prSet/>
      <dgm:spPr/>
      <dgm:t>
        <a:bodyPr/>
        <a:lstStyle/>
        <a:p>
          <a:pPr>
            <a:lnSpc>
              <a:spcPct val="100000"/>
            </a:lnSpc>
          </a:pPr>
          <a:r>
            <a:rPr lang="en-US"/>
            <a:t>Resized to 1048x64 (width x height)</a:t>
          </a:r>
        </a:p>
      </dgm:t>
    </dgm:pt>
    <dgm:pt modelId="{FC9A85ED-FF2F-4663-B6BB-3C829920BC4E}" type="parTrans" cxnId="{B375CB63-B864-4B9E-B451-008721DDF54A}">
      <dgm:prSet/>
      <dgm:spPr/>
      <dgm:t>
        <a:bodyPr/>
        <a:lstStyle/>
        <a:p>
          <a:endParaRPr lang="en-US"/>
        </a:p>
      </dgm:t>
    </dgm:pt>
    <dgm:pt modelId="{4449A0CA-A332-477D-B261-626D0DA62BF5}" type="sibTrans" cxnId="{B375CB63-B864-4B9E-B451-008721DDF54A}">
      <dgm:prSet/>
      <dgm:spPr/>
      <dgm:t>
        <a:bodyPr/>
        <a:lstStyle/>
        <a:p>
          <a:endParaRPr lang="en-US"/>
        </a:p>
      </dgm:t>
    </dgm:pt>
    <dgm:pt modelId="{25E2E251-D39D-4042-B183-061E7AD53FC4}">
      <dgm:prSet/>
      <dgm:spPr/>
      <dgm:t>
        <a:bodyPr/>
        <a:lstStyle/>
        <a:p>
          <a:pPr>
            <a:lnSpc>
              <a:spcPct val="100000"/>
            </a:lnSpc>
          </a:pPr>
          <a:r>
            <a:rPr lang="en-US"/>
            <a:t>Applied horizontal flipping to images and their labels</a:t>
          </a:r>
        </a:p>
      </dgm:t>
    </dgm:pt>
    <dgm:pt modelId="{6CB8C4CF-8C84-46A3-A034-7D897C54290A}" type="parTrans" cxnId="{BE5D58F2-B2A4-4F4D-B4E3-CAF740D27A60}">
      <dgm:prSet/>
      <dgm:spPr/>
      <dgm:t>
        <a:bodyPr/>
        <a:lstStyle/>
        <a:p>
          <a:endParaRPr lang="en-US"/>
        </a:p>
      </dgm:t>
    </dgm:pt>
    <dgm:pt modelId="{FDECD336-99DB-486D-80F5-A5F178991714}" type="sibTrans" cxnId="{BE5D58F2-B2A4-4F4D-B4E3-CAF740D27A60}">
      <dgm:prSet/>
      <dgm:spPr/>
      <dgm:t>
        <a:bodyPr/>
        <a:lstStyle/>
        <a:p>
          <a:endParaRPr lang="en-US"/>
        </a:p>
      </dgm:t>
    </dgm:pt>
    <dgm:pt modelId="{A981F87C-03F7-DE42-B404-7FA431F57FC8}" type="pres">
      <dgm:prSet presAssocID="{174B4700-706C-49B8-B98F-0E819847917D}" presName="linear" presStyleCnt="0">
        <dgm:presLayoutVars>
          <dgm:dir/>
          <dgm:animLvl val="lvl"/>
          <dgm:resizeHandles val="exact"/>
        </dgm:presLayoutVars>
      </dgm:prSet>
      <dgm:spPr/>
    </dgm:pt>
    <dgm:pt modelId="{60F6E907-6DE6-5F4D-8A0E-ED91BBDB33DA}" type="pres">
      <dgm:prSet presAssocID="{5B8B6C2D-C6B4-49A6-8B87-BDF0F188ECFB}" presName="parentLin" presStyleCnt="0"/>
      <dgm:spPr/>
    </dgm:pt>
    <dgm:pt modelId="{A2EC194B-5D33-3F46-B751-3B203D800A00}" type="pres">
      <dgm:prSet presAssocID="{5B8B6C2D-C6B4-49A6-8B87-BDF0F188ECFB}" presName="parentLeftMargin" presStyleLbl="node1" presStyleIdx="0" presStyleCnt="2"/>
      <dgm:spPr/>
    </dgm:pt>
    <dgm:pt modelId="{4CB11502-D5F7-B742-9DE3-B586C74EF72E}" type="pres">
      <dgm:prSet presAssocID="{5B8B6C2D-C6B4-49A6-8B87-BDF0F188ECFB}" presName="parentText" presStyleLbl="node1" presStyleIdx="0" presStyleCnt="2">
        <dgm:presLayoutVars>
          <dgm:chMax val="0"/>
          <dgm:bulletEnabled val="1"/>
        </dgm:presLayoutVars>
      </dgm:prSet>
      <dgm:spPr/>
    </dgm:pt>
    <dgm:pt modelId="{1FA7A82D-BD72-5848-BF8F-E20B498B42FC}" type="pres">
      <dgm:prSet presAssocID="{5B8B6C2D-C6B4-49A6-8B87-BDF0F188ECFB}" presName="negativeSpace" presStyleCnt="0"/>
      <dgm:spPr/>
    </dgm:pt>
    <dgm:pt modelId="{04937321-0B3E-C241-8E2F-670A469280A4}" type="pres">
      <dgm:prSet presAssocID="{5B8B6C2D-C6B4-49A6-8B87-BDF0F188ECFB}" presName="childText" presStyleLbl="conFgAcc1" presStyleIdx="0" presStyleCnt="2">
        <dgm:presLayoutVars>
          <dgm:bulletEnabled val="1"/>
        </dgm:presLayoutVars>
      </dgm:prSet>
      <dgm:spPr/>
    </dgm:pt>
    <dgm:pt modelId="{6BA97655-D535-FC4A-A95D-2437655FD26F}" type="pres">
      <dgm:prSet presAssocID="{88D05ED3-3EC3-4F8F-ACF1-4597B1942D22}" presName="spaceBetweenRectangles" presStyleCnt="0"/>
      <dgm:spPr/>
    </dgm:pt>
    <dgm:pt modelId="{0DDE7AFE-AE74-3A4D-8D56-C2E1C4FB0713}" type="pres">
      <dgm:prSet presAssocID="{FB8906EC-CC84-4D5B-918B-1FB268951B9E}" presName="parentLin" presStyleCnt="0"/>
      <dgm:spPr/>
    </dgm:pt>
    <dgm:pt modelId="{E9ADA154-97B0-2D47-9365-8681A4D47DE4}" type="pres">
      <dgm:prSet presAssocID="{FB8906EC-CC84-4D5B-918B-1FB268951B9E}" presName="parentLeftMargin" presStyleLbl="node1" presStyleIdx="0" presStyleCnt="2"/>
      <dgm:spPr/>
    </dgm:pt>
    <dgm:pt modelId="{0B8D688F-5A0E-454A-BC64-2A03A6FF36DC}" type="pres">
      <dgm:prSet presAssocID="{FB8906EC-CC84-4D5B-918B-1FB268951B9E}" presName="parentText" presStyleLbl="node1" presStyleIdx="1" presStyleCnt="2">
        <dgm:presLayoutVars>
          <dgm:chMax val="0"/>
          <dgm:bulletEnabled val="1"/>
        </dgm:presLayoutVars>
      </dgm:prSet>
      <dgm:spPr/>
    </dgm:pt>
    <dgm:pt modelId="{C04CA5CB-2612-1B4A-AFB6-A6EBF5FFEA40}" type="pres">
      <dgm:prSet presAssocID="{FB8906EC-CC84-4D5B-918B-1FB268951B9E}" presName="negativeSpace" presStyleCnt="0"/>
      <dgm:spPr/>
    </dgm:pt>
    <dgm:pt modelId="{0B2A845A-CDF9-514F-93CA-49F4EAF94589}" type="pres">
      <dgm:prSet presAssocID="{FB8906EC-CC84-4D5B-918B-1FB268951B9E}" presName="childText" presStyleLbl="conFgAcc1" presStyleIdx="1" presStyleCnt="2">
        <dgm:presLayoutVars>
          <dgm:bulletEnabled val="1"/>
        </dgm:presLayoutVars>
      </dgm:prSet>
      <dgm:spPr/>
    </dgm:pt>
  </dgm:ptLst>
  <dgm:cxnLst>
    <dgm:cxn modelId="{B3EDD105-29C0-E447-BDB9-1F7DCC03B0FD}" type="presOf" srcId="{9E8C0FBF-9096-4875-864C-EF998CAB383A}" destId="{0B2A845A-CDF9-514F-93CA-49F4EAF94589}" srcOrd="0" destOrd="1" presId="urn:microsoft.com/office/officeart/2005/8/layout/list1"/>
    <dgm:cxn modelId="{54D34710-1FB0-4647-921E-2F6605924E2F}" srcId="{5B8B6C2D-C6B4-49A6-8B87-BDF0F188ECFB}" destId="{E72F6A33-F6E3-4B8D-8245-86BC892C549E}" srcOrd="0" destOrd="0" parTransId="{727FAC4B-80E3-452C-AC55-F950934DDFAD}" sibTransId="{96684A17-C93A-4203-BD63-C2B918944C81}"/>
    <dgm:cxn modelId="{4170E410-6A8E-4ABC-91F6-606F7481A3C2}" srcId="{174B4700-706C-49B8-B98F-0E819847917D}" destId="{5B8B6C2D-C6B4-49A6-8B87-BDF0F188ECFB}" srcOrd="0" destOrd="0" parTransId="{E32D35AD-1CFB-4D38-AE8F-9CC118EE4043}" sibTransId="{88D05ED3-3EC3-4F8F-ACF1-4597B1942D22}"/>
    <dgm:cxn modelId="{81A9211F-045D-8B47-B4F7-499599222DEF}" type="presOf" srcId="{6623393E-93B0-4AE0-987F-0DF2BC6B6007}" destId="{04937321-0B3E-C241-8E2F-670A469280A4}" srcOrd="0" destOrd="2" presId="urn:microsoft.com/office/officeart/2005/8/layout/list1"/>
    <dgm:cxn modelId="{4D8F4436-3715-4464-82F5-60207321CCF4}" srcId="{174B4700-706C-49B8-B98F-0E819847917D}" destId="{FB8906EC-CC84-4D5B-918B-1FB268951B9E}" srcOrd="1" destOrd="0" parTransId="{C6090817-0AF6-476E-BFDF-DA6502777914}" sibTransId="{0E8CF00C-37DD-456A-9C78-E5960A060A71}"/>
    <dgm:cxn modelId="{F13F7F36-5AB5-431C-874D-3C6D1EA43824}" srcId="{FB8906EC-CC84-4D5B-918B-1FB268951B9E}" destId="{C9EACDD8-86B3-4E4A-8DF1-AEFBD026371A}" srcOrd="0" destOrd="0" parTransId="{04F92360-3C9D-4553-83D5-FDF9A05FBD6C}" sibTransId="{1F51D531-0034-4C3D-87ED-155889DDAA89}"/>
    <dgm:cxn modelId="{7DEB675B-AF4A-B342-9889-E6F782030758}" type="presOf" srcId="{5B8B6C2D-C6B4-49A6-8B87-BDF0F188ECFB}" destId="{A2EC194B-5D33-3F46-B751-3B203D800A00}" srcOrd="0" destOrd="0" presId="urn:microsoft.com/office/officeart/2005/8/layout/list1"/>
    <dgm:cxn modelId="{B375CB63-B864-4B9E-B451-008721DDF54A}" srcId="{FB8906EC-CC84-4D5B-918B-1FB268951B9E}" destId="{9E8C0FBF-9096-4875-864C-EF998CAB383A}" srcOrd="1" destOrd="0" parTransId="{FC9A85ED-FF2F-4663-B6BB-3C829920BC4E}" sibTransId="{4449A0CA-A332-477D-B261-626D0DA62BF5}"/>
    <dgm:cxn modelId="{17F26068-4946-F647-8FC3-71C3CBE381BB}" type="presOf" srcId="{E72F6A33-F6E3-4B8D-8245-86BC892C549E}" destId="{04937321-0B3E-C241-8E2F-670A469280A4}" srcOrd="0" destOrd="0" presId="urn:microsoft.com/office/officeart/2005/8/layout/list1"/>
    <dgm:cxn modelId="{9D7A2776-82F3-B14F-954F-AE9A5F2EC432}" type="presOf" srcId="{5B8B6C2D-C6B4-49A6-8B87-BDF0F188ECFB}" destId="{4CB11502-D5F7-B742-9DE3-B586C74EF72E}" srcOrd="1" destOrd="0" presId="urn:microsoft.com/office/officeart/2005/8/layout/list1"/>
    <dgm:cxn modelId="{6AE2F877-D3E8-0C4F-99EF-CF19EE24A568}" type="presOf" srcId="{25E2E251-D39D-4042-B183-061E7AD53FC4}" destId="{0B2A845A-CDF9-514F-93CA-49F4EAF94589}" srcOrd="0" destOrd="2" presId="urn:microsoft.com/office/officeart/2005/8/layout/list1"/>
    <dgm:cxn modelId="{350DD981-4829-CC45-9B14-C5D45C4C9912}" type="presOf" srcId="{174B4700-706C-49B8-B98F-0E819847917D}" destId="{A981F87C-03F7-DE42-B404-7FA431F57FC8}" srcOrd="0" destOrd="0" presId="urn:microsoft.com/office/officeart/2005/8/layout/list1"/>
    <dgm:cxn modelId="{142447B4-7447-E449-B1C9-1262132B7063}" type="presOf" srcId="{01267663-7437-4A17-AF04-02EDAF1BFA68}" destId="{04937321-0B3E-C241-8E2F-670A469280A4}" srcOrd="0" destOrd="1" presId="urn:microsoft.com/office/officeart/2005/8/layout/list1"/>
    <dgm:cxn modelId="{C6E176B8-BFBF-E747-970D-68C9A520DA96}" type="presOf" srcId="{C9EACDD8-86B3-4E4A-8DF1-AEFBD026371A}" destId="{0B2A845A-CDF9-514F-93CA-49F4EAF94589}" srcOrd="0" destOrd="0" presId="urn:microsoft.com/office/officeart/2005/8/layout/list1"/>
    <dgm:cxn modelId="{E72EB7C1-B8C8-904B-A9FB-398F591E740E}" type="presOf" srcId="{FB8906EC-CC84-4D5B-918B-1FB268951B9E}" destId="{0B8D688F-5A0E-454A-BC64-2A03A6FF36DC}" srcOrd="1" destOrd="0" presId="urn:microsoft.com/office/officeart/2005/8/layout/list1"/>
    <dgm:cxn modelId="{786FD5DF-AF8B-44B5-834E-6628E05A8480}" srcId="{5B8B6C2D-C6B4-49A6-8B87-BDF0F188ECFB}" destId="{6623393E-93B0-4AE0-987F-0DF2BC6B6007}" srcOrd="2" destOrd="0" parTransId="{B86586E1-BBC6-4E46-B6D4-28DC60C1DAE5}" sibTransId="{49F4E5C7-0E2A-414E-AC0D-1B0C299EA8FA}"/>
    <dgm:cxn modelId="{EF718DEB-66FD-9B40-9EC3-4365F6349116}" type="presOf" srcId="{FB8906EC-CC84-4D5B-918B-1FB268951B9E}" destId="{E9ADA154-97B0-2D47-9365-8681A4D47DE4}" srcOrd="0" destOrd="0" presId="urn:microsoft.com/office/officeart/2005/8/layout/list1"/>
    <dgm:cxn modelId="{BE5D58F2-B2A4-4F4D-B4E3-CAF740D27A60}" srcId="{FB8906EC-CC84-4D5B-918B-1FB268951B9E}" destId="{25E2E251-D39D-4042-B183-061E7AD53FC4}" srcOrd="2" destOrd="0" parTransId="{6CB8C4CF-8C84-46A3-A034-7D897C54290A}" sibTransId="{FDECD336-99DB-486D-80F5-A5F178991714}"/>
    <dgm:cxn modelId="{3D94A0F9-9030-4DC0-8D48-654C332B8736}" srcId="{5B8B6C2D-C6B4-49A6-8B87-BDF0F188ECFB}" destId="{01267663-7437-4A17-AF04-02EDAF1BFA68}" srcOrd="1" destOrd="0" parTransId="{25515F76-1B2F-47CB-934D-3AB58920E9CA}" sibTransId="{C9892584-0519-454D-B258-8B7684217A1A}"/>
    <dgm:cxn modelId="{6D95E573-5972-484C-9CE7-B864D82F2CDF}" type="presParOf" srcId="{A981F87C-03F7-DE42-B404-7FA431F57FC8}" destId="{60F6E907-6DE6-5F4D-8A0E-ED91BBDB33DA}" srcOrd="0" destOrd="0" presId="urn:microsoft.com/office/officeart/2005/8/layout/list1"/>
    <dgm:cxn modelId="{92676F24-497B-BF42-8ACB-DDD8437D7F44}" type="presParOf" srcId="{60F6E907-6DE6-5F4D-8A0E-ED91BBDB33DA}" destId="{A2EC194B-5D33-3F46-B751-3B203D800A00}" srcOrd="0" destOrd="0" presId="urn:microsoft.com/office/officeart/2005/8/layout/list1"/>
    <dgm:cxn modelId="{C7A8851A-9F9B-FF4C-A4A5-D3E3A466F53A}" type="presParOf" srcId="{60F6E907-6DE6-5F4D-8A0E-ED91BBDB33DA}" destId="{4CB11502-D5F7-B742-9DE3-B586C74EF72E}" srcOrd="1" destOrd="0" presId="urn:microsoft.com/office/officeart/2005/8/layout/list1"/>
    <dgm:cxn modelId="{E5C2FE69-FB27-AE46-B554-508C3CFAEE8A}" type="presParOf" srcId="{A981F87C-03F7-DE42-B404-7FA431F57FC8}" destId="{1FA7A82D-BD72-5848-BF8F-E20B498B42FC}" srcOrd="1" destOrd="0" presId="urn:microsoft.com/office/officeart/2005/8/layout/list1"/>
    <dgm:cxn modelId="{238D5AF0-A2BB-E04F-9403-0858676283DA}" type="presParOf" srcId="{A981F87C-03F7-DE42-B404-7FA431F57FC8}" destId="{04937321-0B3E-C241-8E2F-670A469280A4}" srcOrd="2" destOrd="0" presId="urn:microsoft.com/office/officeart/2005/8/layout/list1"/>
    <dgm:cxn modelId="{4B2E52F2-F2DE-FD40-9EE9-53EC5454FB1A}" type="presParOf" srcId="{A981F87C-03F7-DE42-B404-7FA431F57FC8}" destId="{6BA97655-D535-FC4A-A95D-2437655FD26F}" srcOrd="3" destOrd="0" presId="urn:microsoft.com/office/officeart/2005/8/layout/list1"/>
    <dgm:cxn modelId="{74674E89-2939-714C-BB06-053B53B4E7F3}" type="presParOf" srcId="{A981F87C-03F7-DE42-B404-7FA431F57FC8}" destId="{0DDE7AFE-AE74-3A4D-8D56-C2E1C4FB0713}" srcOrd="4" destOrd="0" presId="urn:microsoft.com/office/officeart/2005/8/layout/list1"/>
    <dgm:cxn modelId="{688B9D5D-D91C-0948-BF8B-AAC779AA38C3}" type="presParOf" srcId="{0DDE7AFE-AE74-3A4D-8D56-C2E1C4FB0713}" destId="{E9ADA154-97B0-2D47-9365-8681A4D47DE4}" srcOrd="0" destOrd="0" presId="urn:microsoft.com/office/officeart/2005/8/layout/list1"/>
    <dgm:cxn modelId="{0AF1413E-FFB2-EF40-A7AB-CEB356ABD1E7}" type="presParOf" srcId="{0DDE7AFE-AE74-3A4D-8D56-C2E1C4FB0713}" destId="{0B8D688F-5A0E-454A-BC64-2A03A6FF36DC}" srcOrd="1" destOrd="0" presId="urn:microsoft.com/office/officeart/2005/8/layout/list1"/>
    <dgm:cxn modelId="{FDB7F4BE-6EA5-524D-AF72-B1CBE25D1562}" type="presParOf" srcId="{A981F87C-03F7-DE42-B404-7FA431F57FC8}" destId="{C04CA5CB-2612-1B4A-AFB6-A6EBF5FFEA40}" srcOrd="5" destOrd="0" presId="urn:microsoft.com/office/officeart/2005/8/layout/list1"/>
    <dgm:cxn modelId="{8BE3840E-18B3-3B47-89E3-BFE62B3DA6E1}" type="presParOf" srcId="{A981F87C-03F7-DE42-B404-7FA431F57FC8}" destId="{0B2A845A-CDF9-514F-93CA-49F4EAF9458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C134F-D59A-48AE-B3BA-8852AA5B568A}">
      <dsp:nvSpPr>
        <dsp:cNvPr id="0" name=""/>
        <dsp:cNvSpPr/>
      </dsp:nvSpPr>
      <dsp:spPr>
        <a:xfrm>
          <a:off x="0" y="473"/>
          <a:ext cx="6812280" cy="651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3719F-2AF7-48F0-BC3C-C45CD03E9918}">
      <dsp:nvSpPr>
        <dsp:cNvPr id="0" name=""/>
        <dsp:cNvSpPr/>
      </dsp:nvSpPr>
      <dsp:spPr>
        <a:xfrm>
          <a:off x="197170" y="147128"/>
          <a:ext cx="358491" cy="3584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0E3283-5C6C-49B0-A86A-664F2C448890}">
      <dsp:nvSpPr>
        <dsp:cNvPr id="0" name=""/>
        <dsp:cNvSpPr/>
      </dsp:nvSpPr>
      <dsp:spPr>
        <a:xfrm>
          <a:off x="752831" y="473"/>
          <a:ext cx="6059448" cy="6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82" tIns="68982" rIns="68982" bIns="68982" numCol="1" spcCol="1270" anchor="ctr" anchorCtr="0">
          <a:noAutofit/>
        </a:bodyPr>
        <a:lstStyle/>
        <a:p>
          <a:pPr marL="0" lvl="0" indent="0" algn="l" defTabSz="711200">
            <a:lnSpc>
              <a:spcPct val="100000"/>
            </a:lnSpc>
            <a:spcBef>
              <a:spcPct val="0"/>
            </a:spcBef>
            <a:spcAft>
              <a:spcPct val="35000"/>
            </a:spcAft>
            <a:buNone/>
          </a:pPr>
          <a:r>
            <a:rPr lang="en-US" sz="1600" kern="1200"/>
            <a:t>Introduction and Motivation</a:t>
          </a:r>
        </a:p>
      </dsp:txBody>
      <dsp:txXfrm>
        <a:off x="752831" y="473"/>
        <a:ext cx="6059448" cy="651802"/>
      </dsp:txXfrm>
    </dsp:sp>
    <dsp:sp modelId="{9A2F1A14-8D83-4C66-BA0B-FDD3ED1A405A}">
      <dsp:nvSpPr>
        <dsp:cNvPr id="0" name=""/>
        <dsp:cNvSpPr/>
      </dsp:nvSpPr>
      <dsp:spPr>
        <a:xfrm>
          <a:off x="0" y="815225"/>
          <a:ext cx="6812280" cy="651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7ABF31-D5F8-41FF-8C60-B2519418C614}">
      <dsp:nvSpPr>
        <dsp:cNvPr id="0" name=""/>
        <dsp:cNvSpPr/>
      </dsp:nvSpPr>
      <dsp:spPr>
        <a:xfrm>
          <a:off x="197170" y="961881"/>
          <a:ext cx="358491" cy="3584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24AAA8-62DF-4BB6-B0FE-75A9E1D55F46}">
      <dsp:nvSpPr>
        <dsp:cNvPr id="0" name=""/>
        <dsp:cNvSpPr/>
      </dsp:nvSpPr>
      <dsp:spPr>
        <a:xfrm>
          <a:off x="752831" y="815225"/>
          <a:ext cx="6059448" cy="6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82" tIns="68982" rIns="68982" bIns="68982" numCol="1" spcCol="1270" anchor="ctr" anchorCtr="0">
          <a:noAutofit/>
        </a:bodyPr>
        <a:lstStyle/>
        <a:p>
          <a:pPr marL="0" lvl="0" indent="0" algn="l" defTabSz="711200">
            <a:lnSpc>
              <a:spcPct val="100000"/>
            </a:lnSpc>
            <a:spcBef>
              <a:spcPct val="0"/>
            </a:spcBef>
            <a:spcAft>
              <a:spcPct val="35000"/>
            </a:spcAft>
            <a:buNone/>
          </a:pPr>
          <a:r>
            <a:rPr lang="en-US" sz="1600" kern="1200"/>
            <a:t>Literature Review</a:t>
          </a:r>
        </a:p>
      </dsp:txBody>
      <dsp:txXfrm>
        <a:off x="752831" y="815225"/>
        <a:ext cx="6059448" cy="651802"/>
      </dsp:txXfrm>
    </dsp:sp>
    <dsp:sp modelId="{7BA72EB7-1E0E-4F01-AF91-2A8F9A74266B}">
      <dsp:nvSpPr>
        <dsp:cNvPr id="0" name=""/>
        <dsp:cNvSpPr/>
      </dsp:nvSpPr>
      <dsp:spPr>
        <a:xfrm>
          <a:off x="0" y="1629978"/>
          <a:ext cx="6812280" cy="651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6DC6E4-CC45-4917-9835-78695FA206E5}">
      <dsp:nvSpPr>
        <dsp:cNvPr id="0" name=""/>
        <dsp:cNvSpPr/>
      </dsp:nvSpPr>
      <dsp:spPr>
        <a:xfrm>
          <a:off x="197170" y="1776633"/>
          <a:ext cx="358491" cy="3584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F801FD-F92E-41B6-AFDC-9FC1EA7BC957}">
      <dsp:nvSpPr>
        <dsp:cNvPr id="0" name=""/>
        <dsp:cNvSpPr/>
      </dsp:nvSpPr>
      <dsp:spPr>
        <a:xfrm>
          <a:off x="752831" y="1629978"/>
          <a:ext cx="6059448" cy="6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82" tIns="68982" rIns="68982" bIns="68982" numCol="1" spcCol="1270" anchor="ctr" anchorCtr="0">
          <a:noAutofit/>
        </a:bodyPr>
        <a:lstStyle/>
        <a:p>
          <a:pPr marL="0" lvl="0" indent="0" algn="l" defTabSz="711200">
            <a:lnSpc>
              <a:spcPct val="100000"/>
            </a:lnSpc>
            <a:spcBef>
              <a:spcPct val="0"/>
            </a:spcBef>
            <a:spcAft>
              <a:spcPct val="35000"/>
            </a:spcAft>
            <a:buNone/>
          </a:pPr>
          <a:r>
            <a:rPr lang="en-US" sz="1600" kern="1200"/>
            <a:t>Methodology</a:t>
          </a:r>
        </a:p>
      </dsp:txBody>
      <dsp:txXfrm>
        <a:off x="752831" y="1629978"/>
        <a:ext cx="6059448" cy="651802"/>
      </dsp:txXfrm>
    </dsp:sp>
    <dsp:sp modelId="{60D1E083-CAA1-46CF-A77F-CC99564CBC83}">
      <dsp:nvSpPr>
        <dsp:cNvPr id="0" name=""/>
        <dsp:cNvSpPr/>
      </dsp:nvSpPr>
      <dsp:spPr>
        <a:xfrm>
          <a:off x="0" y="2444730"/>
          <a:ext cx="6812280" cy="651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65B40D-6F9B-43AD-9147-DB8EE307E0C0}">
      <dsp:nvSpPr>
        <dsp:cNvPr id="0" name=""/>
        <dsp:cNvSpPr/>
      </dsp:nvSpPr>
      <dsp:spPr>
        <a:xfrm>
          <a:off x="197170" y="2591386"/>
          <a:ext cx="358491" cy="3584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E424D9-0A66-4051-A12C-51B402531376}">
      <dsp:nvSpPr>
        <dsp:cNvPr id="0" name=""/>
        <dsp:cNvSpPr/>
      </dsp:nvSpPr>
      <dsp:spPr>
        <a:xfrm>
          <a:off x="752831" y="2444730"/>
          <a:ext cx="6059448" cy="6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82" tIns="68982" rIns="68982" bIns="68982" numCol="1" spcCol="1270" anchor="ctr" anchorCtr="0">
          <a:noAutofit/>
        </a:bodyPr>
        <a:lstStyle/>
        <a:p>
          <a:pPr marL="0" lvl="0" indent="0" algn="l" defTabSz="711200">
            <a:lnSpc>
              <a:spcPct val="100000"/>
            </a:lnSpc>
            <a:spcBef>
              <a:spcPct val="0"/>
            </a:spcBef>
            <a:spcAft>
              <a:spcPct val="35000"/>
            </a:spcAft>
            <a:buNone/>
          </a:pPr>
          <a:r>
            <a:rPr lang="en-US" sz="1600" kern="1200"/>
            <a:t>Results and Analysis</a:t>
          </a:r>
        </a:p>
      </dsp:txBody>
      <dsp:txXfrm>
        <a:off x="752831" y="2444730"/>
        <a:ext cx="6059448" cy="651802"/>
      </dsp:txXfrm>
    </dsp:sp>
    <dsp:sp modelId="{68873A9B-E83B-40B9-A735-79FA1042480C}">
      <dsp:nvSpPr>
        <dsp:cNvPr id="0" name=""/>
        <dsp:cNvSpPr/>
      </dsp:nvSpPr>
      <dsp:spPr>
        <a:xfrm>
          <a:off x="0" y="3259483"/>
          <a:ext cx="6812280" cy="651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8B8A7-7180-4C12-869C-4DDA537D2DA6}">
      <dsp:nvSpPr>
        <dsp:cNvPr id="0" name=""/>
        <dsp:cNvSpPr/>
      </dsp:nvSpPr>
      <dsp:spPr>
        <a:xfrm>
          <a:off x="197170" y="3406138"/>
          <a:ext cx="358491" cy="3584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1E1189-12E7-457D-A1A3-96143C656D1B}">
      <dsp:nvSpPr>
        <dsp:cNvPr id="0" name=""/>
        <dsp:cNvSpPr/>
      </dsp:nvSpPr>
      <dsp:spPr>
        <a:xfrm>
          <a:off x="752831" y="3259483"/>
          <a:ext cx="6059448" cy="6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82" tIns="68982" rIns="68982" bIns="68982" numCol="1" spcCol="1270" anchor="ctr" anchorCtr="0">
          <a:noAutofit/>
        </a:bodyPr>
        <a:lstStyle/>
        <a:p>
          <a:pPr marL="0" lvl="0" indent="0" algn="l" defTabSz="711200">
            <a:lnSpc>
              <a:spcPct val="100000"/>
            </a:lnSpc>
            <a:spcBef>
              <a:spcPct val="0"/>
            </a:spcBef>
            <a:spcAft>
              <a:spcPct val="35000"/>
            </a:spcAft>
            <a:buNone/>
          </a:pPr>
          <a:r>
            <a:rPr lang="en-US" sz="1600" kern="1200"/>
            <a:t>Challenges and Limitations</a:t>
          </a:r>
        </a:p>
      </dsp:txBody>
      <dsp:txXfrm>
        <a:off x="752831" y="3259483"/>
        <a:ext cx="6059448" cy="651802"/>
      </dsp:txXfrm>
    </dsp:sp>
    <dsp:sp modelId="{528C3659-A208-4A10-96DC-E455BF86A910}">
      <dsp:nvSpPr>
        <dsp:cNvPr id="0" name=""/>
        <dsp:cNvSpPr/>
      </dsp:nvSpPr>
      <dsp:spPr>
        <a:xfrm>
          <a:off x="0" y="4074236"/>
          <a:ext cx="6812280" cy="651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1D6CD4-5A6D-479D-AA91-AD733FC7D092}">
      <dsp:nvSpPr>
        <dsp:cNvPr id="0" name=""/>
        <dsp:cNvSpPr/>
      </dsp:nvSpPr>
      <dsp:spPr>
        <a:xfrm>
          <a:off x="197170" y="4220891"/>
          <a:ext cx="358491" cy="3584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B5FDF-8B42-4ED9-A993-88EC28746819}">
      <dsp:nvSpPr>
        <dsp:cNvPr id="0" name=""/>
        <dsp:cNvSpPr/>
      </dsp:nvSpPr>
      <dsp:spPr>
        <a:xfrm>
          <a:off x="752831" y="4074236"/>
          <a:ext cx="6059448" cy="6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82" tIns="68982" rIns="68982" bIns="68982" numCol="1" spcCol="1270" anchor="ctr" anchorCtr="0">
          <a:noAutofit/>
        </a:bodyPr>
        <a:lstStyle/>
        <a:p>
          <a:pPr marL="0" lvl="0" indent="0" algn="l" defTabSz="711200">
            <a:lnSpc>
              <a:spcPct val="100000"/>
            </a:lnSpc>
            <a:spcBef>
              <a:spcPct val="0"/>
            </a:spcBef>
            <a:spcAft>
              <a:spcPct val="35000"/>
            </a:spcAft>
            <a:buNone/>
          </a:pPr>
          <a:r>
            <a:rPr lang="en-US" sz="1600" kern="1200"/>
            <a:t>Conclusion and Future Work</a:t>
          </a:r>
        </a:p>
      </dsp:txBody>
      <dsp:txXfrm>
        <a:off x="752831" y="4074236"/>
        <a:ext cx="6059448" cy="651802"/>
      </dsp:txXfrm>
    </dsp:sp>
    <dsp:sp modelId="{B286518D-050D-498F-9591-709D6C4967E6}">
      <dsp:nvSpPr>
        <dsp:cNvPr id="0" name=""/>
        <dsp:cNvSpPr/>
      </dsp:nvSpPr>
      <dsp:spPr>
        <a:xfrm>
          <a:off x="0" y="4888988"/>
          <a:ext cx="6812280" cy="651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B604C-E63F-419A-946D-9ABF7DD68BFD}">
      <dsp:nvSpPr>
        <dsp:cNvPr id="0" name=""/>
        <dsp:cNvSpPr/>
      </dsp:nvSpPr>
      <dsp:spPr>
        <a:xfrm>
          <a:off x="197170" y="5035643"/>
          <a:ext cx="358491" cy="35849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A7DAB4-92EC-4AEF-AB52-4329C2219563}">
      <dsp:nvSpPr>
        <dsp:cNvPr id="0" name=""/>
        <dsp:cNvSpPr/>
      </dsp:nvSpPr>
      <dsp:spPr>
        <a:xfrm>
          <a:off x="752831" y="4888988"/>
          <a:ext cx="6059448" cy="6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82" tIns="68982" rIns="68982" bIns="68982" numCol="1" spcCol="1270" anchor="ctr" anchorCtr="0">
          <a:noAutofit/>
        </a:bodyPr>
        <a:lstStyle/>
        <a:p>
          <a:pPr marL="0" lvl="0" indent="0" algn="l" defTabSz="711200">
            <a:lnSpc>
              <a:spcPct val="100000"/>
            </a:lnSpc>
            <a:spcBef>
              <a:spcPct val="0"/>
            </a:spcBef>
            <a:spcAft>
              <a:spcPct val="35000"/>
            </a:spcAft>
            <a:buNone/>
          </a:pPr>
          <a:r>
            <a:rPr lang="en-US" sz="1600" kern="1200"/>
            <a:t>References</a:t>
          </a:r>
        </a:p>
      </dsp:txBody>
      <dsp:txXfrm>
        <a:off x="752831" y="4888988"/>
        <a:ext cx="6059448" cy="651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7321-0B3E-C241-8E2F-670A469280A4}">
      <dsp:nvSpPr>
        <dsp:cNvPr id="0" name=""/>
        <dsp:cNvSpPr/>
      </dsp:nvSpPr>
      <dsp:spPr>
        <a:xfrm>
          <a:off x="0" y="324666"/>
          <a:ext cx="6364224" cy="2835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3934" tIns="416560" rIns="493934"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a:t>Original KHATT [6] dataset was inaccessible</a:t>
          </a:r>
        </a:p>
        <a:p>
          <a:pPr marL="228600" lvl="1" indent="-228600" algn="l" defTabSz="889000">
            <a:lnSpc>
              <a:spcPct val="100000"/>
            </a:lnSpc>
            <a:spcBef>
              <a:spcPct val="0"/>
            </a:spcBef>
            <a:spcAft>
              <a:spcPct val="15000"/>
            </a:spcAft>
            <a:buChar char="•"/>
          </a:pPr>
          <a:r>
            <a:rPr lang="en-US" sz="2000" kern="1200"/>
            <a:t>Acquired a public portion of the dataset from Kaggle [7]</a:t>
          </a:r>
        </a:p>
        <a:p>
          <a:pPr marL="228600" lvl="1" indent="-228600" algn="l" defTabSz="889000">
            <a:lnSpc>
              <a:spcPct val="100000"/>
            </a:lnSpc>
            <a:spcBef>
              <a:spcPct val="0"/>
            </a:spcBef>
            <a:spcAft>
              <a:spcPct val="15000"/>
            </a:spcAft>
            <a:buChar char="•"/>
          </a:pPr>
          <a:r>
            <a:rPr lang="en-US" sz="2000" kern="1200"/>
            <a:t>Dataset included preprocessed line-by-line images with corresponding ground truth labels</a:t>
          </a:r>
        </a:p>
      </dsp:txBody>
      <dsp:txXfrm>
        <a:off x="0" y="324666"/>
        <a:ext cx="6364224" cy="2835000"/>
      </dsp:txXfrm>
    </dsp:sp>
    <dsp:sp modelId="{4CB11502-D5F7-B742-9DE3-B586C74EF72E}">
      <dsp:nvSpPr>
        <dsp:cNvPr id="0" name=""/>
        <dsp:cNvSpPr/>
      </dsp:nvSpPr>
      <dsp:spPr>
        <a:xfrm>
          <a:off x="318211" y="29466"/>
          <a:ext cx="4454956" cy="590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889000">
            <a:lnSpc>
              <a:spcPct val="90000"/>
            </a:lnSpc>
            <a:spcBef>
              <a:spcPct val="0"/>
            </a:spcBef>
            <a:spcAft>
              <a:spcPct val="35000"/>
            </a:spcAft>
            <a:buNone/>
          </a:pPr>
          <a:r>
            <a:rPr lang="en-US" sz="2000" b="0" i="0" kern="1200"/>
            <a:t>Key Points:</a:t>
          </a:r>
          <a:endParaRPr lang="en-US" sz="2000" b="0" kern="1200"/>
        </a:p>
      </dsp:txBody>
      <dsp:txXfrm>
        <a:off x="347032" y="58287"/>
        <a:ext cx="4397314" cy="532757"/>
      </dsp:txXfrm>
    </dsp:sp>
    <dsp:sp modelId="{0B2A845A-CDF9-514F-93CA-49F4EAF94589}">
      <dsp:nvSpPr>
        <dsp:cNvPr id="0" name=""/>
        <dsp:cNvSpPr/>
      </dsp:nvSpPr>
      <dsp:spPr>
        <a:xfrm>
          <a:off x="0" y="3562866"/>
          <a:ext cx="6364224" cy="1921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3934" tIns="416560" rIns="493934"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a:t>Normalized the line images</a:t>
          </a:r>
        </a:p>
        <a:p>
          <a:pPr marL="228600" lvl="1" indent="-228600" algn="l" defTabSz="889000">
            <a:lnSpc>
              <a:spcPct val="100000"/>
            </a:lnSpc>
            <a:spcBef>
              <a:spcPct val="0"/>
            </a:spcBef>
            <a:spcAft>
              <a:spcPct val="15000"/>
            </a:spcAft>
            <a:buChar char="•"/>
          </a:pPr>
          <a:r>
            <a:rPr lang="en-US" sz="2000" kern="1200"/>
            <a:t>Resized to 1048x64 (width x height)</a:t>
          </a:r>
        </a:p>
        <a:p>
          <a:pPr marL="228600" lvl="1" indent="-228600" algn="l" defTabSz="889000">
            <a:lnSpc>
              <a:spcPct val="100000"/>
            </a:lnSpc>
            <a:spcBef>
              <a:spcPct val="0"/>
            </a:spcBef>
            <a:spcAft>
              <a:spcPct val="15000"/>
            </a:spcAft>
            <a:buChar char="•"/>
          </a:pPr>
          <a:r>
            <a:rPr lang="en-US" sz="2000" kern="1200"/>
            <a:t>Applied horizontal flipping to images and their labels</a:t>
          </a:r>
        </a:p>
      </dsp:txBody>
      <dsp:txXfrm>
        <a:off x="0" y="3562866"/>
        <a:ext cx="6364224" cy="1921500"/>
      </dsp:txXfrm>
    </dsp:sp>
    <dsp:sp modelId="{0B8D688F-5A0E-454A-BC64-2A03A6FF36DC}">
      <dsp:nvSpPr>
        <dsp:cNvPr id="0" name=""/>
        <dsp:cNvSpPr/>
      </dsp:nvSpPr>
      <dsp:spPr>
        <a:xfrm>
          <a:off x="318211" y="3267666"/>
          <a:ext cx="4454956" cy="5903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889000">
            <a:lnSpc>
              <a:spcPct val="90000"/>
            </a:lnSpc>
            <a:spcBef>
              <a:spcPct val="0"/>
            </a:spcBef>
            <a:spcAft>
              <a:spcPct val="35000"/>
            </a:spcAft>
            <a:buNone/>
          </a:pPr>
          <a:r>
            <a:rPr lang="en-US" sz="2000" kern="1200"/>
            <a:t>Preprocessing steps:</a:t>
          </a:r>
        </a:p>
      </dsp:txBody>
      <dsp:txXfrm>
        <a:off x="347032" y="3296487"/>
        <a:ext cx="4397314" cy="5327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0220D-2D9A-9B4C-954E-BFAB6AEF5A32}" type="datetimeFigureOut">
              <a:rPr lang="en-AE" smtClean="0"/>
              <a:t>06/12/2024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E1D66-55DA-6C4E-BB3C-C26BC40033EE}" type="slidenum">
              <a:rPr lang="en-AE" smtClean="0"/>
              <a:t>‹#›</a:t>
            </a:fld>
            <a:endParaRPr lang="en-AE"/>
          </a:p>
        </p:txBody>
      </p:sp>
    </p:spTree>
    <p:extLst>
      <p:ext uri="{BB962C8B-B14F-4D97-AF65-F5344CB8AC3E}">
        <p14:creationId xmlns:p14="http://schemas.microsoft.com/office/powerpoint/2010/main" val="337439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Ariel</a:t>
            </a:r>
          </a:p>
        </p:txBody>
      </p:sp>
      <p:sp>
        <p:nvSpPr>
          <p:cNvPr id="4" name="Slide Number Placeholder 3"/>
          <p:cNvSpPr>
            <a:spLocks noGrp="1"/>
          </p:cNvSpPr>
          <p:nvPr>
            <p:ph type="sldNum" sz="quarter" idx="5"/>
          </p:nvPr>
        </p:nvSpPr>
        <p:spPr/>
        <p:txBody>
          <a:bodyPr/>
          <a:lstStyle/>
          <a:p>
            <a:fld id="{0F4E1D66-55DA-6C4E-BB3C-C26BC40033EE}" type="slidenum">
              <a:rPr lang="en-AE" smtClean="0"/>
              <a:t>1</a:t>
            </a:fld>
            <a:endParaRPr lang="en-AE"/>
          </a:p>
        </p:txBody>
      </p:sp>
    </p:spTree>
    <p:extLst>
      <p:ext uri="{BB962C8B-B14F-4D97-AF65-F5344CB8AC3E}">
        <p14:creationId xmlns:p14="http://schemas.microsoft.com/office/powerpoint/2010/main" val="181456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CTC considers all the VALID ways to align the predicted sequence to the </a:t>
            </a:r>
            <a:r>
              <a:rPr lang="en-US" err="1">
                <a:latin typeface="Calibri"/>
                <a:ea typeface="Calibri"/>
                <a:cs typeface="Calibri"/>
              </a:rPr>
              <a:t>groundtruth</a:t>
            </a:r>
            <a:endParaRPr lang="en-US">
              <a:latin typeface="Calibri"/>
              <a:ea typeface="Calibri"/>
              <a:cs typeface="Calibri"/>
            </a:endParaRPr>
          </a:p>
          <a:p>
            <a:r>
              <a:rPr lang="en-US">
                <a:latin typeface="Calibri"/>
                <a:ea typeface="Calibri"/>
                <a:cs typeface="Calibri"/>
              </a:rPr>
              <a:t>CTC calculates the total probability of all valid alignments that result in the target and encourages the model to give higher probabilities to these alignments</a:t>
            </a:r>
          </a:p>
          <a:p>
            <a:endParaRPr lang="en-US">
              <a:latin typeface="Calibri"/>
              <a:ea typeface="Calibri"/>
              <a:cs typeface="Calibri"/>
            </a:endParaRPr>
          </a:p>
          <a:p>
            <a:r>
              <a:rPr lang="en-US">
                <a:latin typeface="Calibri"/>
                <a:ea typeface="Calibri"/>
                <a:cs typeface="Calibri"/>
              </a:rPr>
              <a:t>No need to align the each letter in "cat" to specific parts of the image</a:t>
            </a:r>
          </a:p>
          <a:p>
            <a:r>
              <a:rPr lang="en-US">
                <a:latin typeface="Calibri"/>
                <a:ea typeface="Calibri"/>
                <a:cs typeface="Calibri"/>
              </a:rPr>
              <a:t>An input image might have many time steps but the output "cat" is short. CTC bridges this gap</a:t>
            </a:r>
          </a:p>
          <a:p>
            <a:endParaRPr lang="en-US">
              <a:latin typeface="Calibri"/>
              <a:ea typeface="Calibri"/>
              <a:cs typeface="Calibri"/>
            </a:endParaRPr>
          </a:p>
          <a:p>
            <a:r>
              <a:rPr lang="en-US">
                <a:latin typeface="Calibri"/>
                <a:ea typeface="Calibri"/>
                <a:cs typeface="Calibri"/>
              </a:rPr>
              <a:t>Build with blank tokens and then collapse the predicted, removing the blank tokens and duplicates</a:t>
            </a:r>
          </a:p>
          <a:p>
            <a:r>
              <a:rPr lang="en-US">
                <a:latin typeface="Calibri"/>
                <a:ea typeface="Calibri"/>
                <a:cs typeface="Calibri"/>
              </a:rPr>
              <a:t>Valid alignments always collapse into exactly the target sequence</a:t>
            </a:r>
          </a:p>
          <a:p>
            <a:endParaRPr lang="en-US">
              <a:latin typeface="Calibri"/>
              <a:ea typeface="Calibri"/>
              <a:cs typeface="Calibri"/>
            </a:endParaRPr>
          </a:p>
          <a:p>
            <a:r>
              <a:rPr lang="en-US">
                <a:latin typeface="Calibri"/>
                <a:ea typeface="Calibri"/>
                <a:cs typeface="Calibri"/>
              </a:rPr>
              <a:t>Invalid alignments have extra characters, missing characters, and characters in the wrong order</a:t>
            </a:r>
          </a:p>
          <a:p>
            <a:endParaRPr lang="en-US">
              <a:latin typeface="Calibri"/>
              <a:ea typeface="Calibri"/>
              <a:cs typeface="Calibri"/>
            </a:endParaRPr>
          </a:p>
          <a:p>
            <a:r>
              <a:rPr lang="en-US">
                <a:latin typeface="Calibri"/>
                <a:ea typeface="Calibri"/>
                <a:cs typeface="Calibri"/>
              </a:rPr>
              <a:t>This is greedy decoding</a:t>
            </a:r>
          </a:p>
        </p:txBody>
      </p:sp>
      <p:sp>
        <p:nvSpPr>
          <p:cNvPr id="4" name="Slide Number Placeholder 3"/>
          <p:cNvSpPr>
            <a:spLocks noGrp="1"/>
          </p:cNvSpPr>
          <p:nvPr>
            <p:ph type="sldNum" sz="quarter" idx="5"/>
          </p:nvPr>
        </p:nvSpPr>
        <p:spPr/>
        <p:txBody>
          <a:bodyPr/>
          <a:lstStyle/>
          <a:p>
            <a:fld id="{0F4E1D66-55DA-6C4E-BB3C-C26BC40033EE}" type="slidenum">
              <a:rPr lang="en-AE" smtClean="0"/>
              <a:t>17</a:t>
            </a:fld>
            <a:endParaRPr lang="en-AE"/>
          </a:p>
        </p:txBody>
      </p:sp>
    </p:spTree>
    <p:extLst>
      <p:ext uri="{BB962C8B-B14F-4D97-AF65-F5344CB8AC3E}">
        <p14:creationId xmlns:p14="http://schemas.microsoft.com/office/powerpoint/2010/main" val="2291854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Ariel</a:t>
            </a:r>
            <a:br>
              <a:rPr lang="en-AE">
                <a:cs typeface="+mn-lt"/>
              </a:rPr>
            </a:br>
            <a:r>
              <a:rPr lang="en-US"/>
              <a:t>Potential reasons for horrible results:</a:t>
            </a:r>
          </a:p>
          <a:p>
            <a:r>
              <a:rPr lang="en-US"/>
              <a:t>we </a:t>
            </a:r>
            <a:r>
              <a:rPr lang="en-US" err="1"/>
              <a:t>dont</a:t>
            </a:r>
            <a:r>
              <a:rPr lang="en-US"/>
              <a:t> have the original dataset</a:t>
            </a:r>
            <a:br>
              <a:rPr lang="en-US">
                <a:cs typeface="+mn-lt"/>
              </a:rPr>
            </a:br>
            <a:r>
              <a:rPr lang="en-US"/>
              <a:t>we introduced a 1x1 convolution to handle the changing filter sizes in the skip connections</a:t>
            </a:r>
          </a:p>
          <a:p>
            <a:r>
              <a:rPr lang="en-US"/>
              <a:t>We implemented the CTC loss incorrectly</a:t>
            </a:r>
          </a:p>
        </p:txBody>
      </p:sp>
      <p:sp>
        <p:nvSpPr>
          <p:cNvPr id="4" name="Slide Number Placeholder 3"/>
          <p:cNvSpPr>
            <a:spLocks noGrp="1"/>
          </p:cNvSpPr>
          <p:nvPr>
            <p:ph type="sldNum" sz="quarter" idx="5"/>
          </p:nvPr>
        </p:nvSpPr>
        <p:spPr/>
        <p:txBody>
          <a:bodyPr/>
          <a:lstStyle/>
          <a:p>
            <a:fld id="{0F4E1D66-55DA-6C4E-BB3C-C26BC40033EE}" type="slidenum">
              <a:rPr lang="en-AE" smtClean="0"/>
              <a:t>20</a:t>
            </a:fld>
            <a:endParaRPr lang="en-AE"/>
          </a:p>
        </p:txBody>
      </p:sp>
    </p:spTree>
    <p:extLst>
      <p:ext uri="{BB962C8B-B14F-4D97-AF65-F5344CB8AC3E}">
        <p14:creationId xmlns:p14="http://schemas.microsoft.com/office/powerpoint/2010/main" val="184260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Hamza</a:t>
            </a:r>
          </a:p>
        </p:txBody>
      </p:sp>
      <p:sp>
        <p:nvSpPr>
          <p:cNvPr id="4" name="Slide Number Placeholder 3"/>
          <p:cNvSpPr>
            <a:spLocks noGrp="1"/>
          </p:cNvSpPr>
          <p:nvPr>
            <p:ph type="sldNum" sz="quarter" idx="5"/>
          </p:nvPr>
        </p:nvSpPr>
        <p:spPr/>
        <p:txBody>
          <a:bodyPr/>
          <a:lstStyle/>
          <a:p>
            <a:fld id="{0F4E1D66-55DA-6C4E-BB3C-C26BC40033EE}" type="slidenum">
              <a:rPr lang="en-AE" smtClean="0"/>
              <a:t>21</a:t>
            </a:fld>
            <a:endParaRPr lang="en-AE"/>
          </a:p>
        </p:txBody>
      </p:sp>
    </p:spTree>
    <p:extLst>
      <p:ext uri="{BB962C8B-B14F-4D97-AF65-F5344CB8AC3E}">
        <p14:creationId xmlns:p14="http://schemas.microsoft.com/office/powerpoint/2010/main" val="252559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Layth</a:t>
            </a:r>
          </a:p>
        </p:txBody>
      </p:sp>
      <p:sp>
        <p:nvSpPr>
          <p:cNvPr id="4" name="Slide Number Placeholder 3"/>
          <p:cNvSpPr>
            <a:spLocks noGrp="1"/>
          </p:cNvSpPr>
          <p:nvPr>
            <p:ph type="sldNum" sz="quarter" idx="5"/>
          </p:nvPr>
        </p:nvSpPr>
        <p:spPr/>
        <p:txBody>
          <a:bodyPr/>
          <a:lstStyle/>
          <a:p>
            <a:fld id="{0F4E1D66-55DA-6C4E-BB3C-C26BC40033EE}" type="slidenum">
              <a:rPr lang="en-AE" smtClean="0"/>
              <a:t>22</a:t>
            </a:fld>
            <a:endParaRPr lang="en-AE"/>
          </a:p>
        </p:txBody>
      </p:sp>
    </p:spTree>
    <p:extLst>
      <p:ext uri="{BB962C8B-B14F-4D97-AF65-F5344CB8AC3E}">
        <p14:creationId xmlns:p14="http://schemas.microsoft.com/office/powerpoint/2010/main" val="3408155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27B31-36D9-A445-A971-5C60BF9CC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62CAE-7389-F2D9-D76C-431C56381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BB63E-9997-CF7E-BFBA-6150215F1DE0}"/>
              </a:ext>
            </a:extLst>
          </p:cNvPr>
          <p:cNvSpPr>
            <a:spLocks noGrp="1"/>
          </p:cNvSpPr>
          <p:nvPr>
            <p:ph type="body" idx="1"/>
          </p:nvPr>
        </p:nvSpPr>
        <p:spPr/>
        <p:txBody>
          <a:bodyPr/>
          <a:lstStyle/>
          <a:p>
            <a:r>
              <a:rPr lang="en-AE"/>
              <a:t>Layth</a:t>
            </a:r>
          </a:p>
        </p:txBody>
      </p:sp>
      <p:sp>
        <p:nvSpPr>
          <p:cNvPr id="4" name="Slide Number Placeholder 3">
            <a:extLst>
              <a:ext uri="{FF2B5EF4-FFF2-40B4-BE49-F238E27FC236}">
                <a16:creationId xmlns:a16="http://schemas.microsoft.com/office/drawing/2014/main" id="{5EFDB52F-C2B8-DA61-C036-64BE94F709B5}"/>
              </a:ext>
            </a:extLst>
          </p:cNvPr>
          <p:cNvSpPr>
            <a:spLocks noGrp="1"/>
          </p:cNvSpPr>
          <p:nvPr>
            <p:ph type="sldNum" sz="quarter" idx="5"/>
          </p:nvPr>
        </p:nvSpPr>
        <p:spPr/>
        <p:txBody>
          <a:bodyPr/>
          <a:lstStyle/>
          <a:p>
            <a:fld id="{0F4E1D66-55DA-6C4E-BB3C-C26BC40033EE}" type="slidenum">
              <a:rPr lang="en-AE" smtClean="0"/>
              <a:t>23</a:t>
            </a:fld>
            <a:endParaRPr lang="en-AE"/>
          </a:p>
        </p:txBody>
      </p:sp>
    </p:spTree>
    <p:extLst>
      <p:ext uri="{BB962C8B-B14F-4D97-AF65-F5344CB8AC3E}">
        <p14:creationId xmlns:p14="http://schemas.microsoft.com/office/powerpoint/2010/main" val="299618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Ariel</a:t>
            </a:r>
          </a:p>
        </p:txBody>
      </p:sp>
      <p:sp>
        <p:nvSpPr>
          <p:cNvPr id="4" name="Slide Number Placeholder 3"/>
          <p:cNvSpPr>
            <a:spLocks noGrp="1"/>
          </p:cNvSpPr>
          <p:nvPr>
            <p:ph type="sldNum" sz="quarter" idx="5"/>
          </p:nvPr>
        </p:nvSpPr>
        <p:spPr/>
        <p:txBody>
          <a:bodyPr/>
          <a:lstStyle/>
          <a:p>
            <a:fld id="{0F4E1D66-55DA-6C4E-BB3C-C26BC40033EE}" type="slidenum">
              <a:rPr lang="en-AE" smtClean="0"/>
              <a:t>2</a:t>
            </a:fld>
            <a:endParaRPr lang="en-AE"/>
          </a:p>
        </p:txBody>
      </p:sp>
    </p:spTree>
    <p:extLst>
      <p:ext uri="{BB962C8B-B14F-4D97-AF65-F5344CB8AC3E}">
        <p14:creationId xmlns:p14="http://schemas.microsoft.com/office/powerpoint/2010/main" val="216749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0F4E1D66-55DA-6C4E-BB3C-C26BC40033EE}" type="slidenum">
              <a:rPr lang="en-AE" smtClean="0"/>
              <a:t>5</a:t>
            </a:fld>
            <a:endParaRPr lang="en-AE"/>
          </a:p>
        </p:txBody>
      </p:sp>
    </p:spTree>
    <p:extLst>
      <p:ext uri="{BB962C8B-B14F-4D97-AF65-F5344CB8AC3E}">
        <p14:creationId xmlns:p14="http://schemas.microsoft.com/office/powerpoint/2010/main" val="206271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Ariel</a:t>
            </a:r>
          </a:p>
        </p:txBody>
      </p:sp>
      <p:sp>
        <p:nvSpPr>
          <p:cNvPr id="4" name="Slide Number Placeholder 3"/>
          <p:cNvSpPr>
            <a:spLocks noGrp="1"/>
          </p:cNvSpPr>
          <p:nvPr>
            <p:ph type="sldNum" sz="quarter" idx="5"/>
          </p:nvPr>
        </p:nvSpPr>
        <p:spPr/>
        <p:txBody>
          <a:bodyPr/>
          <a:lstStyle/>
          <a:p>
            <a:fld id="{0F4E1D66-55DA-6C4E-BB3C-C26BC40033EE}" type="slidenum">
              <a:rPr lang="en-AE" smtClean="0"/>
              <a:t>6</a:t>
            </a:fld>
            <a:endParaRPr lang="en-AE"/>
          </a:p>
        </p:txBody>
      </p:sp>
    </p:spTree>
    <p:extLst>
      <p:ext uri="{BB962C8B-B14F-4D97-AF65-F5344CB8AC3E}">
        <p14:creationId xmlns:p14="http://schemas.microsoft.com/office/powerpoint/2010/main" val="1660317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Layth until here</a:t>
            </a:r>
          </a:p>
        </p:txBody>
      </p:sp>
      <p:sp>
        <p:nvSpPr>
          <p:cNvPr id="4" name="Slide Number Placeholder 3"/>
          <p:cNvSpPr>
            <a:spLocks noGrp="1"/>
          </p:cNvSpPr>
          <p:nvPr>
            <p:ph type="sldNum" sz="quarter" idx="5"/>
          </p:nvPr>
        </p:nvSpPr>
        <p:spPr/>
        <p:txBody>
          <a:bodyPr/>
          <a:lstStyle/>
          <a:p>
            <a:fld id="{0F4E1D66-55DA-6C4E-BB3C-C26BC40033EE}" type="slidenum">
              <a:rPr lang="en-AE" smtClean="0"/>
              <a:t>8</a:t>
            </a:fld>
            <a:endParaRPr lang="en-AE"/>
          </a:p>
        </p:txBody>
      </p:sp>
    </p:spTree>
    <p:extLst>
      <p:ext uri="{BB962C8B-B14F-4D97-AF65-F5344CB8AC3E}">
        <p14:creationId xmlns:p14="http://schemas.microsoft.com/office/powerpoint/2010/main" val="557467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Hamza</a:t>
            </a:r>
          </a:p>
        </p:txBody>
      </p:sp>
      <p:sp>
        <p:nvSpPr>
          <p:cNvPr id="4" name="Slide Number Placeholder 3"/>
          <p:cNvSpPr>
            <a:spLocks noGrp="1"/>
          </p:cNvSpPr>
          <p:nvPr>
            <p:ph type="sldNum" sz="quarter" idx="5"/>
          </p:nvPr>
        </p:nvSpPr>
        <p:spPr/>
        <p:txBody>
          <a:bodyPr/>
          <a:lstStyle/>
          <a:p>
            <a:fld id="{0F4E1D66-55DA-6C4E-BB3C-C26BC40033EE}" type="slidenum">
              <a:rPr lang="en-AE" smtClean="0"/>
              <a:t>9</a:t>
            </a:fld>
            <a:endParaRPr lang="en-AE"/>
          </a:p>
        </p:txBody>
      </p:sp>
    </p:spTree>
    <p:extLst>
      <p:ext uri="{BB962C8B-B14F-4D97-AF65-F5344CB8AC3E}">
        <p14:creationId xmlns:p14="http://schemas.microsoft.com/office/powerpoint/2010/main" val="64510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webkit-standard"/>
              </a:rPr>
              <a:t>Predicts character probabilities at each time step</a:t>
            </a:r>
          </a:p>
          <a:p>
            <a:endParaRPr lang="en-AE"/>
          </a:p>
        </p:txBody>
      </p:sp>
      <p:sp>
        <p:nvSpPr>
          <p:cNvPr id="4" name="Slide Number Placeholder 3"/>
          <p:cNvSpPr>
            <a:spLocks noGrp="1"/>
          </p:cNvSpPr>
          <p:nvPr>
            <p:ph type="sldNum" sz="quarter" idx="5"/>
          </p:nvPr>
        </p:nvSpPr>
        <p:spPr/>
        <p:txBody>
          <a:bodyPr/>
          <a:lstStyle/>
          <a:p>
            <a:fld id="{0F4E1D66-55DA-6C4E-BB3C-C26BC40033EE}" type="slidenum">
              <a:rPr lang="en-AE" smtClean="0"/>
              <a:t>10</a:t>
            </a:fld>
            <a:endParaRPr lang="en-AE"/>
          </a:p>
        </p:txBody>
      </p:sp>
    </p:spTree>
    <p:extLst>
      <p:ext uri="{BB962C8B-B14F-4D97-AF65-F5344CB8AC3E}">
        <p14:creationId xmlns:p14="http://schemas.microsoft.com/office/powerpoint/2010/main" val="2293759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E"/>
              <a:t>Ariel</a:t>
            </a:r>
          </a:p>
          <a:p>
            <a:endParaRPr lang="en-AE"/>
          </a:p>
        </p:txBody>
      </p:sp>
      <p:sp>
        <p:nvSpPr>
          <p:cNvPr id="4" name="Slide Number Placeholder 3"/>
          <p:cNvSpPr>
            <a:spLocks noGrp="1"/>
          </p:cNvSpPr>
          <p:nvPr>
            <p:ph type="sldNum" sz="quarter" idx="5"/>
          </p:nvPr>
        </p:nvSpPr>
        <p:spPr/>
        <p:txBody>
          <a:bodyPr/>
          <a:lstStyle/>
          <a:p>
            <a:fld id="{0F4E1D66-55DA-6C4E-BB3C-C26BC40033EE}" type="slidenum">
              <a:rPr lang="en-AE" smtClean="0"/>
              <a:t>13</a:t>
            </a:fld>
            <a:endParaRPr lang="en-AE"/>
          </a:p>
        </p:txBody>
      </p:sp>
    </p:spTree>
    <p:extLst>
      <p:ext uri="{BB962C8B-B14F-4D97-AF65-F5344CB8AC3E}">
        <p14:creationId xmlns:p14="http://schemas.microsoft.com/office/powerpoint/2010/main" val="249714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Ariel</a:t>
            </a:r>
          </a:p>
        </p:txBody>
      </p:sp>
      <p:sp>
        <p:nvSpPr>
          <p:cNvPr id="4" name="Slide Number Placeholder 3"/>
          <p:cNvSpPr>
            <a:spLocks noGrp="1"/>
          </p:cNvSpPr>
          <p:nvPr>
            <p:ph type="sldNum" sz="quarter" idx="5"/>
          </p:nvPr>
        </p:nvSpPr>
        <p:spPr/>
        <p:txBody>
          <a:bodyPr/>
          <a:lstStyle/>
          <a:p>
            <a:fld id="{0F4E1D66-55DA-6C4E-BB3C-C26BC40033EE}" type="slidenum">
              <a:rPr lang="en-AE" smtClean="0"/>
              <a:t>15</a:t>
            </a:fld>
            <a:endParaRPr lang="en-AE"/>
          </a:p>
        </p:txBody>
      </p:sp>
    </p:spTree>
    <p:extLst>
      <p:ext uri="{BB962C8B-B14F-4D97-AF65-F5344CB8AC3E}">
        <p14:creationId xmlns:p14="http://schemas.microsoft.com/office/powerpoint/2010/main" val="4122342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C40C5E09-32F0-9749-9659-DC901E4C3979}" type="datetime1">
              <a:rPr lang="en-US" smtClean="0"/>
              <a:t>12/6/2024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54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4493302A-461F-EA4B-AF4B-19CEFACE6069}" type="datetime1">
              <a:rPr lang="en-US" smtClean="0"/>
              <a:t>12/6/2024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707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C424C394-BD59-9346-9603-954E7A81C0D4}" type="datetime1">
              <a:rPr lang="en-US" smtClean="0"/>
              <a:t>12/6/2024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58656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2FB20B45-1797-0549-A3C6-C96C4FAA5844}" type="datetime1">
              <a:rPr lang="en-US" smtClean="0"/>
              <a:t>12/6/2024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58304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30D2B016-32EC-3240-97EB-54D0EDE9F19D}" type="datetime1">
              <a:rPr lang="en-US" smtClean="0"/>
              <a:t>12/6/2024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73400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E8677A06-BEFD-ED4F-97A5-58BDC150067F}" type="datetime1">
              <a:rPr lang="en-US" smtClean="0"/>
              <a:t>12/6/2024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5079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D026ED15-F5D7-734E-948D-DEE0C9FEEE1E}" type="datetime1">
              <a:rPr lang="en-US" smtClean="0"/>
              <a:t>12/6/2024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17910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C65C048-9922-AB41-A868-2DD6D06DAC2B}" type="datetime1">
              <a:rPr lang="en-US" smtClean="0"/>
              <a:t>12/6/2024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67820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1C661C8C-6103-9245-B798-115D8B72C134}" type="datetime1">
              <a:rPr lang="en-US" smtClean="0"/>
              <a:t>12/6/2024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1301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AA5A1144-22FB-6A4F-AB68-253FB6735BA3}" type="datetime1">
              <a:rPr lang="en-US" smtClean="0"/>
              <a:t>12/6/2024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5686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665B3031-184A-5F41-9267-4DA6542A6E2A}" type="datetime1">
              <a:rPr lang="en-US" smtClean="0"/>
              <a:t>12/6/2024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0452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506C2-4911-B346-90C5-14C38D601E18}" type="datetime1">
              <a:rPr lang="en-US" smtClean="0"/>
              <a:t>12/6/2024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7550724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arxiv.org/abs/2406.09630"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rabic letters Stock Photos, Royalty Free Arabic letters Images |  Depositphotos">
            <a:extLst>
              <a:ext uri="{FF2B5EF4-FFF2-40B4-BE49-F238E27FC236}">
                <a16:creationId xmlns:a16="http://schemas.microsoft.com/office/drawing/2014/main" id="{7CDC479D-F469-5DE1-BE1B-9DFE2EEB1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685" r="12241" b="-1"/>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033" name="Freeform: Shape 103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F64E16-24F8-9403-4DA2-069CE4365FFD}"/>
              </a:ext>
            </a:extLst>
          </p:cNvPr>
          <p:cNvSpPr>
            <a:spLocks noGrp="1"/>
          </p:cNvSpPr>
          <p:nvPr>
            <p:ph type="ctrTitle"/>
          </p:nvPr>
        </p:nvSpPr>
        <p:spPr>
          <a:xfrm>
            <a:off x="477981" y="1122363"/>
            <a:ext cx="4023360" cy="3204134"/>
          </a:xfrm>
        </p:spPr>
        <p:txBody>
          <a:bodyPr vert="horz" lIns="91440" tIns="45720" rIns="91440" bIns="45720" rtlCol="0" anchor="b">
            <a:normAutofit/>
          </a:bodyPr>
          <a:lstStyle/>
          <a:p>
            <a:r>
              <a:rPr lang="en-US" sz="3000">
                <a:effectLst/>
              </a:rPr>
              <a:t>From Script to Digital: A Deep Learning Approach</a:t>
            </a:r>
            <a:br>
              <a:rPr lang="en-US" sz="3000">
                <a:effectLst/>
              </a:rPr>
            </a:br>
            <a:r>
              <a:rPr lang="en-US" sz="3000">
                <a:effectLst/>
              </a:rPr>
              <a:t>to Arabic Handwriting Recognition</a:t>
            </a:r>
            <a:endParaRPr lang="en-US" sz="3000"/>
          </a:p>
        </p:txBody>
      </p:sp>
      <p:sp>
        <p:nvSpPr>
          <p:cNvPr id="3" name="Subtitle 2">
            <a:extLst>
              <a:ext uri="{FF2B5EF4-FFF2-40B4-BE49-F238E27FC236}">
                <a16:creationId xmlns:a16="http://schemas.microsoft.com/office/drawing/2014/main" id="{8F915AC0-AE4E-4425-5BBB-624068889BF6}"/>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indent="-228600">
              <a:lnSpc>
                <a:spcPct val="100000"/>
              </a:lnSpc>
              <a:buFont typeface="Arial" panose="020B0604020202020204" pitchFamily="34" charset="0"/>
              <a:buChar char="•"/>
            </a:pPr>
            <a:r>
              <a:rPr lang="en-US" sz="1700"/>
              <a:t>Hamza Abushahla, 90279</a:t>
            </a:r>
          </a:p>
          <a:p>
            <a:pPr indent="-228600">
              <a:lnSpc>
                <a:spcPct val="100000"/>
              </a:lnSpc>
              <a:buFont typeface="Arial" panose="020B0604020202020204" pitchFamily="34" charset="0"/>
              <a:buChar char="•"/>
            </a:pPr>
            <a:r>
              <a:rPr lang="en-US" sz="1700"/>
              <a:t>Ariel Justine Panopio, 88568</a:t>
            </a:r>
          </a:p>
          <a:p>
            <a:pPr indent="-228600">
              <a:lnSpc>
                <a:spcPct val="100000"/>
              </a:lnSpc>
              <a:buFont typeface="Arial" panose="020B0604020202020204" pitchFamily="34" charset="0"/>
              <a:buChar char="•"/>
            </a:pPr>
            <a:r>
              <a:rPr lang="en-US" sz="1700"/>
              <a:t>Layth Al-Khairulla, 87225</a:t>
            </a:r>
          </a:p>
        </p:txBody>
      </p:sp>
      <p:sp>
        <p:nvSpPr>
          <p:cNvPr id="1037" name="Rectangle 10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CD9EC49-2F5B-DC5F-ECA8-81B700AE52E7}"/>
              </a:ext>
            </a:extLst>
          </p:cNvPr>
          <p:cNvSpPr>
            <a:spLocks noGrp="1"/>
          </p:cNvSpPr>
          <p:nvPr>
            <p:ph type="sldNum" sz="quarter" idx="12"/>
          </p:nvPr>
        </p:nvSpPr>
        <p:spPr/>
        <p:txBody>
          <a:bodyPr/>
          <a:lstStyle/>
          <a:p>
            <a:fld id="{B2DC25EE-239B-4C5F-AAD1-255A7D5F1EE2}" type="slidenum">
              <a:rPr lang="en-US" smtClean="0"/>
              <a:t>1</a:t>
            </a:fld>
            <a:endParaRPr lang="en-US"/>
          </a:p>
        </p:txBody>
      </p:sp>
    </p:spTree>
    <p:extLst>
      <p:ext uri="{BB962C8B-B14F-4D97-AF65-F5344CB8AC3E}">
        <p14:creationId xmlns:p14="http://schemas.microsoft.com/office/powerpoint/2010/main" val="1258000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40">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9A8CD0-272E-23AA-932A-3C5E7C226DB4}"/>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b="0" i="0" u="none" strike="noStrike">
                <a:effectLst/>
              </a:rPr>
              <a:t>CTC Loss and Decoding</a:t>
            </a:r>
            <a:endParaRPr lang="en-US" sz="3700"/>
          </a:p>
        </p:txBody>
      </p:sp>
      <p:sp>
        <p:nvSpPr>
          <p:cNvPr id="42" name="Rectangle 4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diagram of a computer program&#10;&#10;Description automatically generated">
            <a:extLst>
              <a:ext uri="{FF2B5EF4-FFF2-40B4-BE49-F238E27FC236}">
                <a16:creationId xmlns:a16="http://schemas.microsoft.com/office/drawing/2014/main" id="{50471866-A529-8524-0AA7-864F0EF57FB7}"/>
              </a:ext>
            </a:extLst>
          </p:cNvPr>
          <p:cNvPicPr>
            <a:picLocks noGrp="1" noChangeAspect="1"/>
          </p:cNvPicPr>
          <p:nvPr>
            <p:ph idx="1"/>
          </p:nvPr>
        </p:nvPicPr>
        <p:blipFill>
          <a:blip r:embed="rId3"/>
          <a:srcRect l="356" r="-2" b="-2"/>
          <a:stretch/>
        </p:blipFill>
        <p:spPr>
          <a:xfrm>
            <a:off x="1011944" y="1959695"/>
            <a:ext cx="5387565" cy="3311663"/>
          </a:xfrm>
          <a:prstGeom prst="rect">
            <a:avLst/>
          </a:prstGeom>
        </p:spPr>
      </p:pic>
      <p:sp>
        <p:nvSpPr>
          <p:cNvPr id="6" name="TextBox 5">
            <a:extLst>
              <a:ext uri="{FF2B5EF4-FFF2-40B4-BE49-F238E27FC236}">
                <a16:creationId xmlns:a16="http://schemas.microsoft.com/office/drawing/2014/main" id="{4B1A9ACC-94E3-05C1-B1CC-F9BE03C8FBD0}"/>
              </a:ext>
            </a:extLst>
          </p:cNvPr>
          <p:cNvSpPr txBox="1"/>
          <p:nvPr/>
        </p:nvSpPr>
        <p:spPr>
          <a:xfrm>
            <a:off x="7411453" y="2116899"/>
            <a:ext cx="3872243" cy="4055301"/>
          </a:xfrm>
          <a:prstGeom prst="rect">
            <a:avLst/>
          </a:prstGeom>
        </p:spPr>
        <p:txBody>
          <a:bodyPr vert="horz" lIns="91440" tIns="45720" rIns="91440" bIns="45720" rtlCol="0" anchor="ctr">
            <a:normAutofit/>
          </a:bodyPr>
          <a:lstStyle/>
          <a:p>
            <a:pPr indent="-228600">
              <a:spcAft>
                <a:spcPts val="600"/>
              </a:spcAft>
              <a:buFont typeface="Arial" panose="020B0604020202020204" pitchFamily="34" charset="0"/>
              <a:buChar char="•"/>
            </a:pPr>
            <a:r>
              <a:rPr lang="en-US" sz="1500" b="1" i="0" u="none" strike="noStrike">
                <a:effectLst/>
              </a:rPr>
              <a:t>CTC Loss</a:t>
            </a:r>
            <a:r>
              <a:rPr lang="en-US" sz="1500" b="0" i="0" u="none" strike="noStrike">
                <a:effectLst/>
              </a:rPr>
              <a:t>:</a:t>
            </a:r>
          </a:p>
          <a:p>
            <a:pPr marL="742950" lvl="1" indent="-228600">
              <a:spcAft>
                <a:spcPts val="600"/>
              </a:spcAft>
              <a:buFont typeface="Arial" panose="020B0604020202020204" pitchFamily="34" charset="0"/>
              <a:buChar char="•"/>
            </a:pPr>
            <a:r>
              <a:rPr lang="en-US" sz="1500" b="0" i="0" u="none" strike="noStrike">
                <a:effectLst/>
              </a:rPr>
              <a:t>Enables </a:t>
            </a:r>
            <a:r>
              <a:rPr lang="en-US" sz="1500" b="1" i="0" u="none" strike="noStrike">
                <a:effectLst/>
              </a:rPr>
              <a:t>sequence-to-sequence learning</a:t>
            </a:r>
            <a:r>
              <a:rPr lang="en-US" sz="1500" b="0" i="0" u="none" strike="noStrike">
                <a:effectLst/>
              </a:rPr>
              <a:t> without pre-aligned data.</a:t>
            </a:r>
          </a:p>
          <a:p>
            <a:pPr marL="742950" lvl="1" indent="-228600">
              <a:spcAft>
                <a:spcPts val="600"/>
              </a:spcAft>
              <a:buFont typeface="Arial" panose="020B0604020202020204" pitchFamily="34" charset="0"/>
              <a:buChar char="•"/>
            </a:pPr>
            <a:r>
              <a:rPr lang="en-US" sz="1500" b="0" i="0" u="none" strike="noStrike">
                <a:effectLst/>
              </a:rPr>
              <a:t>Uses a "blank" token for handling gaps between characters.</a:t>
            </a:r>
          </a:p>
          <a:p>
            <a:pPr indent="-228600">
              <a:spcAft>
                <a:spcPts val="600"/>
              </a:spcAft>
              <a:buFont typeface="Arial" panose="020B0604020202020204" pitchFamily="34" charset="0"/>
              <a:buChar char="•"/>
            </a:pPr>
            <a:r>
              <a:rPr lang="en-US" sz="1500" b="1" i="0" u="none" strike="noStrike">
                <a:effectLst/>
              </a:rPr>
              <a:t>Decoding</a:t>
            </a:r>
            <a:r>
              <a:rPr lang="en-US" sz="1500" b="0" i="0" u="none" strike="noStrike">
                <a:effectLst/>
              </a:rPr>
              <a:t>:</a:t>
            </a:r>
          </a:p>
          <a:p>
            <a:pPr marL="742950" lvl="1" indent="-228600">
              <a:spcAft>
                <a:spcPts val="600"/>
              </a:spcAft>
              <a:buFont typeface="Arial" panose="020B0604020202020204" pitchFamily="34" charset="0"/>
              <a:buChar char="•"/>
            </a:pPr>
            <a:r>
              <a:rPr lang="en-US" sz="1500" b="1" i="0" u="none" strike="noStrike">
                <a:effectLst/>
              </a:rPr>
              <a:t>Greedy</a:t>
            </a:r>
            <a:r>
              <a:rPr lang="en-US" sz="1500" b="0" i="0" u="none" strike="noStrike">
                <a:effectLst/>
              </a:rPr>
              <a:t>: Chooses the most probable character at each step.</a:t>
            </a:r>
          </a:p>
          <a:p>
            <a:pPr marL="742950" lvl="1" indent="-228600">
              <a:spcAft>
                <a:spcPts val="600"/>
              </a:spcAft>
              <a:buFont typeface="Arial" panose="020B0604020202020204" pitchFamily="34" charset="0"/>
              <a:buChar char="•"/>
            </a:pPr>
            <a:r>
              <a:rPr lang="en-US" sz="1500" b="1" i="0" u="none" strike="noStrike">
                <a:effectLst/>
              </a:rPr>
              <a:t>Beam Search</a:t>
            </a:r>
            <a:r>
              <a:rPr lang="en-US" sz="1500" b="0" i="0" u="none" strike="noStrike">
                <a:effectLst/>
              </a:rPr>
              <a:t>: Considers multiple sequences for better accuracy.</a:t>
            </a:r>
          </a:p>
        </p:txBody>
      </p:sp>
      <p:sp>
        <p:nvSpPr>
          <p:cNvPr id="3" name="TextBox 2">
            <a:extLst>
              <a:ext uri="{FF2B5EF4-FFF2-40B4-BE49-F238E27FC236}">
                <a16:creationId xmlns:a16="http://schemas.microsoft.com/office/drawing/2014/main" id="{C18A998A-E3D6-FC35-070E-261F2A272D3F}"/>
              </a:ext>
            </a:extLst>
          </p:cNvPr>
          <p:cNvSpPr txBox="1"/>
          <p:nvPr/>
        </p:nvSpPr>
        <p:spPr>
          <a:xfrm>
            <a:off x="1769606" y="5272004"/>
            <a:ext cx="3872242" cy="461665"/>
          </a:xfrm>
          <a:prstGeom prst="rect">
            <a:avLst/>
          </a:prstGeom>
          <a:noFill/>
        </p:spPr>
        <p:txBody>
          <a:bodyPr wrap="square" rtlCol="0">
            <a:spAutoFit/>
          </a:bodyPr>
          <a:lstStyle/>
          <a:p>
            <a:pPr algn="ctr"/>
            <a:r>
              <a:rPr lang="en-AE" sz="1200"/>
              <a:t>Figure 3: CNN-BiLSTM Network with CTC loss and Decoding (Adopted from [3])</a:t>
            </a:r>
          </a:p>
        </p:txBody>
      </p:sp>
      <p:sp>
        <p:nvSpPr>
          <p:cNvPr id="7" name="TextBox 6">
            <a:extLst>
              <a:ext uri="{FF2B5EF4-FFF2-40B4-BE49-F238E27FC236}">
                <a16:creationId xmlns:a16="http://schemas.microsoft.com/office/drawing/2014/main" id="{3C206A03-7A38-4B6A-C545-8FFFE666EA8B}"/>
              </a:ext>
            </a:extLst>
          </p:cNvPr>
          <p:cNvSpPr txBox="1"/>
          <p:nvPr/>
        </p:nvSpPr>
        <p:spPr>
          <a:xfrm>
            <a:off x="1115568" y="6076050"/>
            <a:ext cx="6295885" cy="553998"/>
          </a:xfrm>
          <a:prstGeom prst="rect">
            <a:avLst/>
          </a:prstGeom>
          <a:noFill/>
        </p:spPr>
        <p:txBody>
          <a:bodyPr wrap="square">
            <a:spAutoFit/>
          </a:bodyPr>
          <a:lstStyle/>
          <a:p>
            <a:r>
              <a:rPr lang="en-US" sz="1500" b="0" i="0" u="none" strike="noStrike">
                <a:solidFill>
                  <a:srgbClr val="000000"/>
                </a:solidFill>
                <a:effectLst/>
                <a:latin typeface="-webkit-standard"/>
              </a:rPr>
              <a:t>Decodes the most likely sequence by collapsing repeated characters and removing blanks (e.g., "</a:t>
            </a:r>
            <a:r>
              <a:rPr lang="en-US" sz="1500" b="0" i="0" u="none" strike="noStrike" err="1">
                <a:solidFill>
                  <a:srgbClr val="000000"/>
                </a:solidFill>
                <a:effectLst/>
                <a:latin typeface="-webkit-standard"/>
              </a:rPr>
              <a:t>hh</a:t>
            </a:r>
            <a:r>
              <a:rPr lang="en-US" sz="1500" b="0" i="0" u="none" strike="noStrike">
                <a:solidFill>
                  <a:srgbClr val="000000"/>
                </a:solidFill>
                <a:effectLst/>
                <a:latin typeface="-webkit-standard"/>
              </a:rPr>
              <a:t>__</a:t>
            </a:r>
            <a:r>
              <a:rPr lang="en-US" sz="1500" b="0" i="0" u="none" strike="noStrike" err="1">
                <a:solidFill>
                  <a:srgbClr val="000000"/>
                </a:solidFill>
                <a:effectLst/>
                <a:latin typeface="-webkit-standard"/>
              </a:rPr>
              <a:t>ee_ll_oo</a:t>
            </a:r>
            <a:r>
              <a:rPr lang="en-US" sz="1500" b="0" i="0" u="none" strike="noStrike">
                <a:solidFill>
                  <a:srgbClr val="000000"/>
                </a:solidFill>
                <a:effectLst/>
                <a:latin typeface="-webkit-standard"/>
              </a:rPr>
              <a:t>" → "hello").</a:t>
            </a:r>
            <a:endParaRPr lang="en-AE" sz="1500"/>
          </a:p>
        </p:txBody>
      </p:sp>
      <p:sp>
        <p:nvSpPr>
          <p:cNvPr id="8" name="Slide Number Placeholder 7">
            <a:extLst>
              <a:ext uri="{FF2B5EF4-FFF2-40B4-BE49-F238E27FC236}">
                <a16:creationId xmlns:a16="http://schemas.microsoft.com/office/drawing/2014/main" id="{E248F162-9907-0E15-BB12-9C8ACF073E6D}"/>
              </a:ext>
            </a:extLst>
          </p:cNvPr>
          <p:cNvSpPr>
            <a:spLocks noGrp="1"/>
          </p:cNvSpPr>
          <p:nvPr>
            <p:ph type="sldNum" sz="quarter" idx="12"/>
          </p:nvPr>
        </p:nvSpPr>
        <p:spPr/>
        <p:txBody>
          <a:bodyPr/>
          <a:lstStyle/>
          <a:p>
            <a:fld id="{B2DC25EE-239B-4C5F-AAD1-255A7D5F1EE2}" type="slidenum">
              <a:rPr lang="en-US" smtClean="0"/>
              <a:t>10</a:t>
            </a:fld>
            <a:endParaRPr lang="en-US"/>
          </a:p>
        </p:txBody>
      </p:sp>
    </p:spTree>
    <p:extLst>
      <p:ext uri="{BB962C8B-B14F-4D97-AF65-F5344CB8AC3E}">
        <p14:creationId xmlns:p14="http://schemas.microsoft.com/office/powerpoint/2010/main" val="118282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87EC4A-6AF4-A44D-E429-D27242003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97AA3-E15E-C01F-8887-6C718F3FD836}"/>
              </a:ext>
            </a:extLst>
          </p:cNvPr>
          <p:cNvSpPr>
            <a:spLocks noGrp="1"/>
          </p:cNvSpPr>
          <p:nvPr>
            <p:ph type="title"/>
          </p:nvPr>
        </p:nvSpPr>
        <p:spPr/>
        <p:txBody>
          <a:bodyPr>
            <a:normAutofit/>
          </a:bodyPr>
          <a:lstStyle/>
          <a:p>
            <a:r>
              <a:rPr lang="en-US" sz="2200" b="0" i="0" u="none" err="1"/>
              <a:t>HATFormer</a:t>
            </a:r>
            <a:r>
              <a:rPr lang="en-US" sz="2200" b="0" i="0" u="none"/>
              <a:t> : Historic Handwritten Arabic Text Recognition With Transformers [4]</a:t>
            </a:r>
            <a:endParaRPr lang="en-AE" sz="2200" b="0"/>
          </a:p>
        </p:txBody>
      </p:sp>
      <p:sp>
        <p:nvSpPr>
          <p:cNvPr id="3" name="Content Placeholder 2">
            <a:extLst>
              <a:ext uri="{FF2B5EF4-FFF2-40B4-BE49-F238E27FC236}">
                <a16:creationId xmlns:a16="http://schemas.microsoft.com/office/drawing/2014/main" id="{0182DD2B-EA34-A018-A571-EFCFFF7159CB}"/>
              </a:ext>
            </a:extLst>
          </p:cNvPr>
          <p:cNvSpPr>
            <a:spLocks noGrp="1"/>
          </p:cNvSpPr>
          <p:nvPr>
            <p:ph sz="half" idx="1"/>
          </p:nvPr>
        </p:nvSpPr>
        <p:spPr>
          <a:xfrm>
            <a:off x="583305" y="2173620"/>
            <a:ext cx="5512695" cy="4135740"/>
          </a:xfrm>
        </p:spPr>
        <p:txBody>
          <a:bodyPr>
            <a:normAutofit/>
          </a:bodyPr>
          <a:lstStyle/>
          <a:p>
            <a:pPr>
              <a:lnSpc>
                <a:spcPct val="100000"/>
              </a:lnSpc>
              <a:buFont typeface="Arial" panose="020B0604020202020204" pitchFamily="34" charset="0"/>
              <a:buChar char="•"/>
            </a:pPr>
            <a:r>
              <a:rPr lang="en-US" sz="1400" b="1"/>
              <a:t>Model Architecture</a:t>
            </a:r>
            <a:r>
              <a:rPr lang="en-US" sz="1400"/>
              <a:t>:</a:t>
            </a:r>
          </a:p>
          <a:p>
            <a:pPr lvl="1">
              <a:lnSpc>
                <a:spcPct val="100000"/>
              </a:lnSpc>
            </a:pPr>
            <a:r>
              <a:rPr lang="en-US" sz="1400"/>
              <a:t>Fully transformer-based </a:t>
            </a:r>
            <a:r>
              <a:rPr lang="en-US" sz="1400" b="1"/>
              <a:t>encoder-decoder model</a:t>
            </a:r>
            <a:r>
              <a:rPr lang="en-US" sz="1400"/>
              <a:t>.</a:t>
            </a:r>
          </a:p>
          <a:p>
            <a:pPr lvl="1">
              <a:lnSpc>
                <a:spcPct val="100000"/>
              </a:lnSpc>
            </a:pPr>
            <a:r>
              <a:rPr lang="en-US" sz="1400" b="0" i="0" u="none" strike="noStrike">
                <a:effectLst/>
                <a:latin typeface="-webkit-standard"/>
              </a:rPr>
              <a:t>Uses </a:t>
            </a:r>
            <a:r>
              <a:rPr lang="en-US" sz="1400" b="1" i="0" u="none" strike="noStrike">
                <a:effectLst/>
              </a:rPr>
              <a:t>Vision Transformers (</a:t>
            </a:r>
            <a:r>
              <a:rPr lang="en-US" sz="1400" b="1" i="0" u="none" strike="noStrike" err="1">
                <a:effectLst/>
              </a:rPr>
              <a:t>ViT</a:t>
            </a:r>
            <a:r>
              <a:rPr lang="en-US" sz="1400" b="1" i="0" u="none" strike="noStrike">
                <a:effectLst/>
              </a:rPr>
              <a:t>)</a:t>
            </a:r>
            <a:r>
              <a:rPr lang="en-US" sz="1400" b="0" i="0" u="none" strike="noStrike">
                <a:effectLst/>
                <a:latin typeface="-webkit-standard"/>
              </a:rPr>
              <a:t> to extract visual features.</a:t>
            </a:r>
          </a:p>
          <a:p>
            <a:pPr lvl="1">
              <a:lnSpc>
                <a:spcPct val="100000"/>
              </a:lnSpc>
            </a:pPr>
            <a:r>
              <a:rPr lang="en-US" sz="1400" b="0" i="0" u="none" strike="noStrike">
                <a:effectLst/>
                <a:latin typeface="-webkit-standard"/>
              </a:rPr>
              <a:t>Employs </a:t>
            </a:r>
            <a:r>
              <a:rPr lang="en-US" sz="1400" b="1" i="0" u="none" strike="noStrike" err="1">
                <a:effectLst/>
              </a:rPr>
              <a:t>RoBERTa</a:t>
            </a:r>
            <a:r>
              <a:rPr lang="en-US" sz="1400" b="0" i="0" u="none" strike="noStrike">
                <a:effectLst/>
                <a:latin typeface="-webkit-standard"/>
              </a:rPr>
              <a:t> (</a:t>
            </a:r>
            <a:r>
              <a:rPr lang="en-US" sz="1400" b="0" i="1" u="none" strike="noStrike">
                <a:effectLst/>
              </a:rPr>
              <a:t>Robustly Optimized BERT Approach</a:t>
            </a:r>
            <a:r>
              <a:rPr lang="en-US" sz="1400" b="0" i="0" u="none" strike="noStrike">
                <a:effectLst/>
                <a:latin typeface="-webkit-standard"/>
              </a:rPr>
              <a:t>), a pretrained language model for accurate text decoding.</a:t>
            </a:r>
          </a:p>
          <a:p>
            <a:pPr>
              <a:lnSpc>
                <a:spcPct val="100000"/>
              </a:lnSpc>
            </a:pPr>
            <a:r>
              <a:rPr lang="en-US" sz="1400" b="1"/>
              <a:t>Innovations</a:t>
            </a:r>
            <a:r>
              <a:rPr lang="en-US" sz="1400"/>
              <a:t>:</a:t>
            </a:r>
          </a:p>
          <a:p>
            <a:pPr lvl="1">
              <a:lnSpc>
                <a:spcPct val="100000"/>
              </a:lnSpc>
            </a:pPr>
            <a:r>
              <a:rPr lang="en-US" sz="1400"/>
              <a:t>Introduced a </a:t>
            </a:r>
            <a:r>
              <a:rPr lang="en-US" sz="1400" b="1" err="1"/>
              <a:t>BlockProcessor</a:t>
            </a:r>
            <a:r>
              <a:rPr lang="en-US" sz="1400"/>
              <a:t> to preserve image aspect ratios and reduce horizontal information loss.</a:t>
            </a:r>
          </a:p>
          <a:p>
            <a:pPr lvl="1">
              <a:lnSpc>
                <a:spcPct val="100000"/>
              </a:lnSpc>
            </a:pPr>
            <a:r>
              <a:rPr lang="en-US" sz="1400"/>
              <a:t>Developed a custom </a:t>
            </a:r>
            <a:r>
              <a:rPr lang="en-US" sz="1400" b="1"/>
              <a:t>byte pair encoding (BBPE) tokenizer</a:t>
            </a:r>
            <a:r>
              <a:rPr lang="en-US" sz="1400"/>
              <a:t> for compact Arabic text representation.</a:t>
            </a:r>
          </a:p>
          <a:p>
            <a:pPr>
              <a:lnSpc>
                <a:spcPct val="100000"/>
              </a:lnSpc>
              <a:buFont typeface="Arial" panose="020B0604020202020204" pitchFamily="34" charset="0"/>
              <a:buChar char="•"/>
            </a:pPr>
            <a:r>
              <a:rPr lang="en-US" sz="1400" b="1" i="0" u="none" strike="noStrike">
                <a:effectLst/>
              </a:rPr>
              <a:t>Observations</a:t>
            </a:r>
            <a:r>
              <a:rPr lang="en-US" sz="1400" b="0" i="0" u="none" strike="noStrike">
                <a:effectLst/>
                <a:latin typeface="-webkit-standard"/>
              </a:rPr>
              <a:t>:</a:t>
            </a:r>
          </a:p>
          <a:p>
            <a:pPr lvl="1">
              <a:lnSpc>
                <a:spcPct val="100000"/>
              </a:lnSpc>
            </a:pPr>
            <a:r>
              <a:rPr lang="en-US" sz="1400" b="0" i="0" u="none" strike="noStrike">
                <a:effectLst/>
              </a:rPr>
              <a:t>Outperforms traditional </a:t>
            </a:r>
            <a:r>
              <a:rPr lang="en-US" sz="1400" b="1" i="0" u="none" strike="noStrike">
                <a:effectLst/>
              </a:rPr>
              <a:t>CNN-RNN models</a:t>
            </a:r>
            <a:r>
              <a:rPr lang="en-US" sz="1400" b="0" i="0" u="none" strike="noStrike">
                <a:effectLst/>
              </a:rPr>
              <a:t> in recognizing Arabic handwriting.</a:t>
            </a:r>
          </a:p>
          <a:p>
            <a:pPr lvl="1">
              <a:lnSpc>
                <a:spcPct val="100000"/>
              </a:lnSpc>
            </a:pPr>
            <a:r>
              <a:rPr lang="en-US" sz="1400" b="1" i="0" u="none" strike="noStrike">
                <a:effectLst/>
              </a:rPr>
              <a:t>Trade-off</a:t>
            </a:r>
            <a:r>
              <a:rPr lang="en-US" sz="1400" b="0" i="0" u="none" strike="noStrike">
                <a:effectLst/>
              </a:rPr>
              <a:t>: Higher computational cost due to transformer complexity.</a:t>
            </a:r>
          </a:p>
        </p:txBody>
      </p:sp>
      <p:pic>
        <p:nvPicPr>
          <p:cNvPr id="8" name="Content Placeholder 7">
            <a:extLst>
              <a:ext uri="{FF2B5EF4-FFF2-40B4-BE49-F238E27FC236}">
                <a16:creationId xmlns:a16="http://schemas.microsoft.com/office/drawing/2014/main" id="{9946F172-D0CB-0663-22C7-6B5B32E284F6}"/>
              </a:ext>
            </a:extLst>
          </p:cNvPr>
          <p:cNvPicPr>
            <a:picLocks noGrp="1" noChangeAspect="1"/>
          </p:cNvPicPr>
          <p:nvPr>
            <p:ph sz="half" idx="2"/>
          </p:nvPr>
        </p:nvPicPr>
        <p:blipFill>
          <a:blip r:embed="rId2"/>
          <a:stretch>
            <a:fillRect/>
          </a:stretch>
        </p:blipFill>
        <p:spPr>
          <a:xfrm>
            <a:off x="6345238" y="3231335"/>
            <a:ext cx="4938712" cy="2187617"/>
          </a:xfrm>
          <a:prstGeom prst="rect">
            <a:avLst/>
          </a:prstGeom>
        </p:spPr>
      </p:pic>
      <p:sp>
        <p:nvSpPr>
          <p:cNvPr id="5" name="TextBox 4">
            <a:extLst>
              <a:ext uri="{FF2B5EF4-FFF2-40B4-BE49-F238E27FC236}">
                <a16:creationId xmlns:a16="http://schemas.microsoft.com/office/drawing/2014/main" id="{69204E08-EDB7-E740-663A-4B45078E9465}"/>
              </a:ext>
            </a:extLst>
          </p:cNvPr>
          <p:cNvSpPr txBox="1"/>
          <p:nvPr/>
        </p:nvSpPr>
        <p:spPr>
          <a:xfrm>
            <a:off x="5765474" y="5418952"/>
            <a:ext cx="6098240" cy="276999"/>
          </a:xfrm>
          <a:prstGeom prst="rect">
            <a:avLst/>
          </a:prstGeom>
          <a:noFill/>
        </p:spPr>
        <p:txBody>
          <a:bodyPr wrap="square">
            <a:spAutoFit/>
          </a:bodyPr>
          <a:lstStyle/>
          <a:p>
            <a:pPr algn="ctr"/>
            <a:r>
              <a:rPr lang="en-AE" sz="1200"/>
              <a:t>Figure 4: </a:t>
            </a:r>
            <a:r>
              <a:rPr lang="en-US" sz="1200"/>
              <a:t>The architecture of </a:t>
            </a:r>
            <a:r>
              <a:rPr lang="en-US" sz="1200" b="0" i="0" u="none" err="1"/>
              <a:t>HATFormer</a:t>
            </a:r>
            <a:r>
              <a:rPr lang="en-US" sz="1200" b="0" i="0" u="none"/>
              <a:t> [4]</a:t>
            </a:r>
            <a:endParaRPr lang="en-AE" sz="1200"/>
          </a:p>
        </p:txBody>
      </p:sp>
      <p:sp>
        <p:nvSpPr>
          <p:cNvPr id="6" name="Slide Number Placeholder 5">
            <a:extLst>
              <a:ext uri="{FF2B5EF4-FFF2-40B4-BE49-F238E27FC236}">
                <a16:creationId xmlns:a16="http://schemas.microsoft.com/office/drawing/2014/main" id="{283D64AB-1B39-9B9D-1760-4897FA67230E}"/>
              </a:ext>
            </a:extLst>
          </p:cNvPr>
          <p:cNvSpPr>
            <a:spLocks noGrp="1"/>
          </p:cNvSpPr>
          <p:nvPr>
            <p:ph type="sldNum" sz="quarter" idx="12"/>
          </p:nvPr>
        </p:nvSpPr>
        <p:spPr/>
        <p:txBody>
          <a:bodyPr/>
          <a:lstStyle/>
          <a:p>
            <a:fld id="{B2DC25EE-239B-4C5F-AAD1-255A7D5F1EE2}" type="slidenum">
              <a:rPr lang="en-US" smtClean="0"/>
              <a:t>11</a:t>
            </a:fld>
            <a:endParaRPr lang="en-US"/>
          </a:p>
        </p:txBody>
      </p:sp>
    </p:spTree>
    <p:extLst>
      <p:ext uri="{BB962C8B-B14F-4D97-AF65-F5344CB8AC3E}">
        <p14:creationId xmlns:p14="http://schemas.microsoft.com/office/powerpoint/2010/main" val="2589607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3D2A-A8FC-D479-6315-40052F4F87D1}"/>
              </a:ext>
            </a:extLst>
          </p:cNvPr>
          <p:cNvSpPr>
            <a:spLocks noGrp="1"/>
          </p:cNvSpPr>
          <p:nvPr>
            <p:ph type="title"/>
          </p:nvPr>
        </p:nvSpPr>
        <p:spPr/>
        <p:txBody>
          <a:bodyPr>
            <a:normAutofit/>
          </a:bodyPr>
          <a:lstStyle/>
          <a:p>
            <a:r>
              <a:rPr lang="en-US" sz="2400" b="0"/>
              <a:t>Machine Learning Approach for Arabic Handwritten Recognition [5]</a:t>
            </a:r>
            <a:endParaRPr lang="en-AE" sz="2400" b="0"/>
          </a:p>
        </p:txBody>
      </p:sp>
      <p:pic>
        <p:nvPicPr>
          <p:cNvPr id="4" name="Content Placeholder 3">
            <a:extLst>
              <a:ext uri="{FF2B5EF4-FFF2-40B4-BE49-F238E27FC236}">
                <a16:creationId xmlns:a16="http://schemas.microsoft.com/office/drawing/2014/main" id="{5B585250-9730-105D-418F-9CF3F13C0AC2}"/>
              </a:ext>
            </a:extLst>
          </p:cNvPr>
          <p:cNvPicPr>
            <a:picLocks noGrp="1" noChangeAspect="1"/>
          </p:cNvPicPr>
          <p:nvPr>
            <p:ph idx="1"/>
          </p:nvPr>
        </p:nvPicPr>
        <p:blipFill>
          <a:blip r:embed="rId2"/>
          <a:stretch>
            <a:fillRect/>
          </a:stretch>
        </p:blipFill>
        <p:spPr>
          <a:xfrm>
            <a:off x="908304" y="1728216"/>
            <a:ext cx="9951242" cy="1808376"/>
          </a:xfrm>
          <a:prstGeom prst="rect">
            <a:avLst/>
          </a:prstGeom>
        </p:spPr>
      </p:pic>
      <p:sp>
        <p:nvSpPr>
          <p:cNvPr id="5" name="TextBox 4">
            <a:extLst>
              <a:ext uri="{FF2B5EF4-FFF2-40B4-BE49-F238E27FC236}">
                <a16:creationId xmlns:a16="http://schemas.microsoft.com/office/drawing/2014/main" id="{9AC9ABDC-123D-AF5F-9D45-8A75FABA1E79}"/>
              </a:ext>
            </a:extLst>
          </p:cNvPr>
          <p:cNvSpPr txBox="1"/>
          <p:nvPr/>
        </p:nvSpPr>
        <p:spPr>
          <a:xfrm>
            <a:off x="716388" y="4115959"/>
            <a:ext cx="10966488" cy="2027651"/>
          </a:xfrm>
          <a:prstGeom prst="rect">
            <a:avLst/>
          </a:prstGeom>
        </p:spPr>
        <p:txBody>
          <a:bodyPr vert="horz" lIns="91440" tIns="45720" rIns="91440" bIns="45720" rtlCol="0" anchor="ctr">
            <a:normAutofit/>
          </a:bodyPr>
          <a:lstStyle/>
          <a:p>
            <a:pPr indent="-228600">
              <a:spcAft>
                <a:spcPts val="600"/>
              </a:spcAft>
              <a:buFont typeface="Arial" panose="020B0604020202020204" pitchFamily="34" charset="0"/>
              <a:buChar char="•"/>
            </a:pPr>
            <a:endParaRPr lang="en-US" sz="1500" b="0" i="0" u="none" strike="noStrike">
              <a:effectLst/>
            </a:endParaRPr>
          </a:p>
        </p:txBody>
      </p:sp>
      <p:sp>
        <p:nvSpPr>
          <p:cNvPr id="6" name="TextBox 5">
            <a:extLst>
              <a:ext uri="{FF2B5EF4-FFF2-40B4-BE49-F238E27FC236}">
                <a16:creationId xmlns:a16="http://schemas.microsoft.com/office/drawing/2014/main" id="{51077918-2CD0-9D2B-A5ED-EBCF96A153CE}"/>
              </a:ext>
            </a:extLst>
          </p:cNvPr>
          <p:cNvSpPr txBox="1"/>
          <p:nvPr/>
        </p:nvSpPr>
        <p:spPr>
          <a:xfrm>
            <a:off x="851460" y="3883289"/>
            <a:ext cx="10489076" cy="2492990"/>
          </a:xfrm>
          <a:prstGeom prst="rect">
            <a:avLst/>
          </a:prstGeom>
          <a:noFill/>
        </p:spPr>
        <p:txBody>
          <a:bodyPr wrap="square">
            <a:spAutoFit/>
          </a:bodyPr>
          <a:lstStyle/>
          <a:p>
            <a:pPr>
              <a:spcAft>
                <a:spcPts val="600"/>
              </a:spcAft>
              <a:buFont typeface="Arial" panose="020B0604020202020204" pitchFamily="34" charset="0"/>
              <a:buChar char="•"/>
            </a:pPr>
            <a:r>
              <a:rPr lang="en-US" b="1"/>
              <a:t>Architecture</a:t>
            </a:r>
            <a:r>
              <a:rPr lang="en-US"/>
              <a:t>:</a:t>
            </a:r>
          </a:p>
          <a:p>
            <a:pPr lvl="1" indent="-285750">
              <a:spcAft>
                <a:spcPts val="600"/>
              </a:spcAft>
              <a:buFont typeface="Arial" panose="020B0604020202020204" pitchFamily="34" charset="0"/>
              <a:buChar char="•"/>
            </a:pPr>
            <a:r>
              <a:rPr lang="en-US">
                <a:solidFill>
                  <a:srgbClr val="000000"/>
                </a:solidFill>
                <a:latin typeface="-webkit-standard"/>
              </a:rPr>
              <a:t>Feature extraction with 32-layer </a:t>
            </a:r>
            <a:r>
              <a:rPr lang="en-US" err="1">
                <a:solidFill>
                  <a:srgbClr val="000000"/>
                </a:solidFill>
                <a:latin typeface="-webkit-standard"/>
              </a:rPr>
              <a:t>ResNet</a:t>
            </a:r>
            <a:r>
              <a:rPr lang="en-US">
                <a:solidFill>
                  <a:srgbClr val="000000"/>
                </a:solidFill>
                <a:latin typeface="-webkit-standard"/>
              </a:rPr>
              <a:t> (Residual Network) </a:t>
            </a:r>
          </a:p>
          <a:p>
            <a:pPr lvl="1" indent="-285750">
              <a:spcAft>
                <a:spcPts val="600"/>
              </a:spcAft>
              <a:buFont typeface="Arial" panose="020B0604020202020204" pitchFamily="34" charset="0"/>
              <a:buChar char="•"/>
            </a:pPr>
            <a:r>
              <a:rPr lang="en-US">
                <a:solidFill>
                  <a:srgbClr val="000000"/>
                </a:solidFill>
                <a:latin typeface="-webkit-standard"/>
              </a:rPr>
              <a:t>Sequence modeling with  </a:t>
            </a:r>
            <a:r>
              <a:rPr lang="en-US" err="1">
                <a:solidFill>
                  <a:srgbClr val="000000"/>
                </a:solidFill>
                <a:latin typeface="-webkit-standard"/>
              </a:rPr>
              <a:t>BiLSTM</a:t>
            </a:r>
            <a:endParaRPr lang="en-US">
              <a:solidFill>
                <a:srgbClr val="000000"/>
              </a:solidFill>
              <a:latin typeface="-webkit-standard"/>
            </a:endParaRPr>
          </a:p>
          <a:p>
            <a:pPr lvl="1" indent="-285750">
              <a:spcAft>
                <a:spcPts val="600"/>
              </a:spcAft>
              <a:buFont typeface="Arial" panose="020B0604020202020204" pitchFamily="34" charset="0"/>
              <a:buChar char="•"/>
            </a:pPr>
            <a:r>
              <a:rPr lang="en-US">
                <a:solidFill>
                  <a:srgbClr val="000000"/>
                </a:solidFill>
                <a:latin typeface="-webkit-standard"/>
              </a:rPr>
              <a:t>Leverages CTC loss and decoding to predict text sequences from visual features.</a:t>
            </a:r>
          </a:p>
          <a:p>
            <a:pPr indent="-285750">
              <a:spcAft>
                <a:spcPts val="600"/>
              </a:spcAft>
              <a:buFont typeface="Arial" panose="020B0604020202020204" pitchFamily="34" charset="0"/>
              <a:buChar char="•"/>
            </a:pPr>
            <a:r>
              <a:rPr lang="en-US" b="1"/>
              <a:t>Post-Processing:</a:t>
            </a:r>
          </a:p>
          <a:p>
            <a:pPr lvl="1" indent="-285750">
              <a:spcAft>
                <a:spcPts val="600"/>
              </a:spcAft>
              <a:buFont typeface="Arial" panose="020B0604020202020204" pitchFamily="34" charset="0"/>
              <a:buChar char="•"/>
            </a:pPr>
            <a:r>
              <a:rPr lang="en-US" err="1">
                <a:solidFill>
                  <a:srgbClr val="000000"/>
                </a:solidFill>
                <a:latin typeface="-webkit-standard"/>
              </a:rPr>
              <a:t>KenLM</a:t>
            </a:r>
            <a:r>
              <a:rPr lang="en-US">
                <a:solidFill>
                  <a:srgbClr val="000000"/>
                </a:solidFill>
                <a:latin typeface="-webkit-standard"/>
              </a:rPr>
              <a:t> statistical language model trained on Arabic text</a:t>
            </a:r>
          </a:p>
          <a:p>
            <a:pPr lvl="1" indent="-285750">
              <a:spcAft>
                <a:spcPts val="600"/>
              </a:spcAft>
              <a:buFont typeface="Arial" panose="020B0604020202020204" pitchFamily="34" charset="0"/>
              <a:buChar char="•"/>
            </a:pPr>
            <a:r>
              <a:rPr lang="en-US">
                <a:solidFill>
                  <a:srgbClr val="000000"/>
                </a:solidFill>
                <a:latin typeface="-webkit-standard"/>
              </a:rPr>
              <a:t>Refines predictions by integrating contextual word probabilities</a:t>
            </a:r>
          </a:p>
        </p:txBody>
      </p:sp>
      <p:sp>
        <p:nvSpPr>
          <p:cNvPr id="9" name="TextBox 8">
            <a:extLst>
              <a:ext uri="{FF2B5EF4-FFF2-40B4-BE49-F238E27FC236}">
                <a16:creationId xmlns:a16="http://schemas.microsoft.com/office/drawing/2014/main" id="{9771CC8B-7ACC-C742-E157-1E3D30637ECF}"/>
              </a:ext>
            </a:extLst>
          </p:cNvPr>
          <p:cNvSpPr txBox="1"/>
          <p:nvPr/>
        </p:nvSpPr>
        <p:spPr>
          <a:xfrm>
            <a:off x="3581776" y="3489955"/>
            <a:ext cx="5235712" cy="276999"/>
          </a:xfrm>
          <a:prstGeom prst="rect">
            <a:avLst/>
          </a:prstGeom>
          <a:noFill/>
        </p:spPr>
        <p:txBody>
          <a:bodyPr wrap="square" rtlCol="0">
            <a:spAutoFit/>
          </a:bodyPr>
          <a:lstStyle/>
          <a:p>
            <a:pPr algn="ctr"/>
            <a:r>
              <a:rPr lang="en-AE" sz="1200"/>
              <a:t>Figure 6: Model Archetecture </a:t>
            </a:r>
          </a:p>
        </p:txBody>
      </p:sp>
      <p:sp>
        <p:nvSpPr>
          <p:cNvPr id="10" name="Slide Number Placeholder 9">
            <a:extLst>
              <a:ext uri="{FF2B5EF4-FFF2-40B4-BE49-F238E27FC236}">
                <a16:creationId xmlns:a16="http://schemas.microsoft.com/office/drawing/2014/main" id="{8BF46BF4-E4DC-9113-8296-EBC160E8D114}"/>
              </a:ext>
            </a:extLst>
          </p:cNvPr>
          <p:cNvSpPr>
            <a:spLocks noGrp="1"/>
          </p:cNvSpPr>
          <p:nvPr>
            <p:ph type="sldNum" sz="quarter" idx="12"/>
          </p:nvPr>
        </p:nvSpPr>
        <p:spPr/>
        <p:txBody>
          <a:bodyPr/>
          <a:lstStyle/>
          <a:p>
            <a:fld id="{B2DC25EE-239B-4C5F-AAD1-255A7D5F1EE2}" type="slidenum">
              <a:rPr lang="en-US" smtClean="0"/>
              <a:t>12</a:t>
            </a:fld>
            <a:endParaRPr lang="en-US"/>
          </a:p>
        </p:txBody>
      </p:sp>
    </p:spTree>
    <p:extLst>
      <p:ext uri="{BB962C8B-B14F-4D97-AF65-F5344CB8AC3E}">
        <p14:creationId xmlns:p14="http://schemas.microsoft.com/office/powerpoint/2010/main" val="2254740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0A50-13DA-1D34-54E0-2F2AF7539426}"/>
              </a:ext>
            </a:extLst>
          </p:cNvPr>
          <p:cNvSpPr>
            <a:spLocks noGrp="1"/>
          </p:cNvSpPr>
          <p:nvPr>
            <p:ph type="title"/>
          </p:nvPr>
        </p:nvSpPr>
        <p:spPr/>
        <p:txBody>
          <a:bodyPr/>
          <a:lstStyle/>
          <a:p>
            <a:r>
              <a:rPr lang="en-US"/>
              <a:t>Methodology</a:t>
            </a:r>
          </a:p>
        </p:txBody>
      </p:sp>
      <p:sp>
        <p:nvSpPr>
          <p:cNvPr id="3" name="Text Placeholder 2">
            <a:extLst>
              <a:ext uri="{FF2B5EF4-FFF2-40B4-BE49-F238E27FC236}">
                <a16:creationId xmlns:a16="http://schemas.microsoft.com/office/drawing/2014/main" id="{25E04B85-1AF4-2DB1-3D4C-35B5056218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8210A8-AAC1-BBB5-E0AB-2C6031F21E43}"/>
              </a:ext>
            </a:extLst>
          </p:cNvPr>
          <p:cNvSpPr>
            <a:spLocks noGrp="1"/>
          </p:cNvSpPr>
          <p:nvPr>
            <p:ph type="sldNum" sz="quarter" idx="12"/>
          </p:nvPr>
        </p:nvSpPr>
        <p:spPr/>
        <p:txBody>
          <a:bodyPr/>
          <a:lstStyle/>
          <a:p>
            <a:fld id="{B2DC25EE-239B-4C5F-AAD1-255A7D5F1EE2}" type="slidenum">
              <a:rPr lang="en-US" smtClean="0"/>
              <a:t>13</a:t>
            </a:fld>
            <a:endParaRPr lang="en-US"/>
          </a:p>
        </p:txBody>
      </p:sp>
    </p:spTree>
    <p:extLst>
      <p:ext uri="{BB962C8B-B14F-4D97-AF65-F5344CB8AC3E}">
        <p14:creationId xmlns:p14="http://schemas.microsoft.com/office/powerpoint/2010/main" val="2609269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2A11-0BC6-FFA5-46B8-A86266335930}"/>
              </a:ext>
            </a:extLst>
          </p:cNvPr>
          <p:cNvSpPr>
            <a:spLocks noGrp="1"/>
          </p:cNvSpPr>
          <p:nvPr>
            <p:ph type="title"/>
          </p:nvPr>
        </p:nvSpPr>
        <p:spPr/>
        <p:txBody>
          <a:bodyPr/>
          <a:lstStyle/>
          <a:p>
            <a:r>
              <a:rPr lang="en-AE"/>
              <a:t>The KHATT [6] Dataset</a:t>
            </a:r>
          </a:p>
        </p:txBody>
      </p:sp>
      <p:sp>
        <p:nvSpPr>
          <p:cNvPr id="3" name="Content Placeholder 2">
            <a:extLst>
              <a:ext uri="{FF2B5EF4-FFF2-40B4-BE49-F238E27FC236}">
                <a16:creationId xmlns:a16="http://schemas.microsoft.com/office/drawing/2014/main" id="{0DB8916D-444A-72AF-6C5A-1DD53C449251}"/>
              </a:ext>
            </a:extLst>
          </p:cNvPr>
          <p:cNvSpPr>
            <a:spLocks noGrp="1"/>
          </p:cNvSpPr>
          <p:nvPr>
            <p:ph sz="half" idx="1"/>
          </p:nvPr>
        </p:nvSpPr>
        <p:spPr>
          <a:xfrm>
            <a:off x="604928" y="2478024"/>
            <a:ext cx="5491071" cy="3694176"/>
          </a:xfrm>
        </p:spPr>
        <p:txBody>
          <a:bodyPr>
            <a:normAutofit fontScale="62500" lnSpcReduction="20000"/>
          </a:bodyPr>
          <a:lstStyle/>
          <a:p>
            <a:pPr>
              <a:buFont typeface="Arial" panose="020B0604020202020204" pitchFamily="34" charset="0"/>
              <a:buChar char="•"/>
            </a:pPr>
            <a:r>
              <a:rPr lang="en-US" b="1"/>
              <a:t>Origin</a:t>
            </a:r>
            <a:r>
              <a:rPr lang="en-US"/>
              <a:t>:</a:t>
            </a:r>
          </a:p>
          <a:p>
            <a:pPr lvl="1"/>
            <a:r>
              <a:rPr lang="en-US"/>
              <a:t>Developed by </a:t>
            </a:r>
            <a:r>
              <a:rPr lang="en-US" b="1"/>
              <a:t>King Fahd University of Petroleum and Minerals (KFUPM)</a:t>
            </a:r>
            <a:r>
              <a:rPr lang="en-US"/>
              <a:t>, Saudi Arabia.</a:t>
            </a:r>
          </a:p>
          <a:p>
            <a:pPr lvl="1"/>
            <a:r>
              <a:rPr lang="en-US"/>
              <a:t>Acronym for </a:t>
            </a:r>
            <a:r>
              <a:rPr lang="en-US" b="1"/>
              <a:t>K</a:t>
            </a:r>
            <a:r>
              <a:rPr lang="en-US"/>
              <a:t>FUPM</a:t>
            </a:r>
            <a:r>
              <a:rPr lang="en-US" b="1"/>
              <a:t> H</a:t>
            </a:r>
            <a:r>
              <a:rPr lang="en-US"/>
              <a:t>andwritten</a:t>
            </a:r>
            <a:r>
              <a:rPr lang="en-US" b="1"/>
              <a:t> A</a:t>
            </a:r>
            <a:r>
              <a:rPr lang="en-US"/>
              <a:t>rabic</a:t>
            </a:r>
            <a:r>
              <a:rPr lang="en-US" b="1"/>
              <a:t> </a:t>
            </a:r>
            <a:r>
              <a:rPr lang="en-US" err="1"/>
              <a:t>Tex</a:t>
            </a:r>
            <a:r>
              <a:rPr lang="en-US" b="1" err="1"/>
              <a:t>T</a:t>
            </a:r>
            <a:r>
              <a:rPr lang="en-US"/>
              <a:t> and derived from the Arabic word (</a:t>
            </a:r>
            <a:r>
              <a:rPr lang="ar-SA" b="1"/>
              <a:t>خط</a:t>
            </a:r>
            <a:r>
              <a:rPr lang="en-US"/>
              <a:t>)</a:t>
            </a:r>
            <a:r>
              <a:rPr lang="ar-SA"/>
              <a:t> </a:t>
            </a:r>
            <a:r>
              <a:rPr lang="en-US"/>
              <a:t>meaning "handwriting."</a:t>
            </a:r>
          </a:p>
          <a:p>
            <a:pPr>
              <a:buFont typeface="Arial" panose="020B0604020202020204" pitchFamily="34" charset="0"/>
              <a:buChar char="•"/>
            </a:pPr>
            <a:r>
              <a:rPr lang="en-US" b="1"/>
              <a:t>Content</a:t>
            </a:r>
            <a:r>
              <a:rPr lang="en-US"/>
              <a:t>:</a:t>
            </a:r>
            <a:endParaRPr lang="ar-SA"/>
          </a:p>
          <a:p>
            <a:pPr lvl="1"/>
            <a:r>
              <a:rPr lang="en-US" b="1"/>
              <a:t>4,000 handwritten paragraphs</a:t>
            </a:r>
            <a:r>
              <a:rPr lang="en-US"/>
              <a:t> contributed by </a:t>
            </a:r>
            <a:r>
              <a:rPr lang="en-US" b="1"/>
              <a:t>1,000 writers</a:t>
            </a:r>
            <a:r>
              <a:rPr lang="en-US"/>
              <a:t>.</a:t>
            </a:r>
          </a:p>
          <a:p>
            <a:pPr lvl="1"/>
            <a:r>
              <a:rPr lang="en-US"/>
              <a:t>Each writer provided </a:t>
            </a:r>
            <a:r>
              <a:rPr lang="en-US" b="1"/>
              <a:t>six paragraphs</a:t>
            </a:r>
            <a:r>
              <a:rPr lang="en-US"/>
              <a:t>, scanned with </a:t>
            </a:r>
            <a:r>
              <a:rPr lang="en-US" b="1"/>
              <a:t>ground truth annotations</a:t>
            </a:r>
            <a:r>
              <a:rPr lang="en-US"/>
              <a:t>.</a:t>
            </a:r>
          </a:p>
          <a:p>
            <a:pPr>
              <a:buFont typeface="Arial" panose="020B0604020202020204" pitchFamily="34" charset="0"/>
              <a:buChar char="•"/>
            </a:pPr>
            <a:r>
              <a:rPr lang="en-US" b="1"/>
              <a:t>Diversity</a:t>
            </a:r>
            <a:r>
              <a:rPr lang="en-US"/>
              <a:t>:</a:t>
            </a:r>
            <a:endParaRPr lang="ar-SA"/>
          </a:p>
          <a:p>
            <a:pPr lvl="1"/>
            <a:r>
              <a:rPr lang="en-US"/>
              <a:t>Contributors from </a:t>
            </a:r>
            <a:r>
              <a:rPr lang="en-US" b="1"/>
              <a:t>Saudi Arabia, Morocco, USA, Palestine, Kuwait, Egypt, Tunisia, Yemen</a:t>
            </a:r>
            <a:r>
              <a:rPr lang="en-US"/>
              <a:t>, and more.</a:t>
            </a:r>
          </a:p>
          <a:p>
            <a:pPr lvl="1"/>
            <a:r>
              <a:rPr lang="en-US"/>
              <a:t>Wide representation of </a:t>
            </a:r>
            <a:r>
              <a:rPr lang="en-US" b="1"/>
              <a:t>age groups, educational backgrounds, and genders</a:t>
            </a:r>
            <a:r>
              <a:rPr lang="en-US"/>
              <a:t>.</a:t>
            </a:r>
          </a:p>
          <a:p>
            <a:pPr marL="0" indent="0">
              <a:buNone/>
            </a:pPr>
            <a:endParaRPr lang="en-AE"/>
          </a:p>
        </p:txBody>
      </p:sp>
      <p:pic>
        <p:nvPicPr>
          <p:cNvPr id="5" name="Picture 2">
            <a:extLst>
              <a:ext uri="{FF2B5EF4-FFF2-40B4-BE49-F238E27FC236}">
                <a16:creationId xmlns:a16="http://schemas.microsoft.com/office/drawing/2014/main" id="{745ED259-113F-4F1D-C23D-E1B437DCA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609" y="2694782"/>
            <a:ext cx="4590212" cy="21058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0BF9DC-1C2E-3FBB-CB6F-3957994B6B18}"/>
              </a:ext>
            </a:extLst>
          </p:cNvPr>
          <p:cNvSpPr txBox="1"/>
          <p:nvPr/>
        </p:nvSpPr>
        <p:spPr>
          <a:xfrm>
            <a:off x="7194413" y="5053517"/>
            <a:ext cx="3302603" cy="461665"/>
          </a:xfrm>
          <a:prstGeom prst="rect">
            <a:avLst/>
          </a:prstGeom>
          <a:noFill/>
        </p:spPr>
        <p:txBody>
          <a:bodyPr wrap="square" rtlCol="0">
            <a:spAutoFit/>
          </a:bodyPr>
          <a:lstStyle/>
          <a:p>
            <a:pPr algn="ctr"/>
            <a:r>
              <a:rPr lang="en-AE" sz="1200"/>
              <a:t>Figure 7: Sample Line Images from the KHATT Dataset [6]</a:t>
            </a:r>
          </a:p>
        </p:txBody>
      </p:sp>
      <p:sp>
        <p:nvSpPr>
          <p:cNvPr id="7" name="Slide Number Placeholder 6">
            <a:extLst>
              <a:ext uri="{FF2B5EF4-FFF2-40B4-BE49-F238E27FC236}">
                <a16:creationId xmlns:a16="http://schemas.microsoft.com/office/drawing/2014/main" id="{A1D78661-AD92-2B90-1AA2-A5E28D58741C}"/>
              </a:ext>
            </a:extLst>
          </p:cNvPr>
          <p:cNvSpPr>
            <a:spLocks noGrp="1"/>
          </p:cNvSpPr>
          <p:nvPr>
            <p:ph type="sldNum" sz="quarter" idx="12"/>
          </p:nvPr>
        </p:nvSpPr>
        <p:spPr/>
        <p:txBody>
          <a:bodyPr/>
          <a:lstStyle/>
          <a:p>
            <a:fld id="{B2DC25EE-239B-4C5F-AAD1-255A7D5F1EE2}" type="slidenum">
              <a:rPr lang="en-US" smtClean="0"/>
              <a:t>14</a:t>
            </a:fld>
            <a:endParaRPr lang="en-US"/>
          </a:p>
        </p:txBody>
      </p:sp>
    </p:spTree>
    <p:extLst>
      <p:ext uri="{BB962C8B-B14F-4D97-AF65-F5344CB8AC3E}">
        <p14:creationId xmlns:p14="http://schemas.microsoft.com/office/powerpoint/2010/main" val="369416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6F1515-9AB3-9744-8DEC-C98A891645C0}"/>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sz="3700"/>
              <a:t>Data Acquisition and Preprocessing</a:t>
            </a:r>
          </a:p>
        </p:txBody>
      </p:sp>
      <p:sp>
        <p:nvSpPr>
          <p:cNvPr id="21" name="Rectangle 2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3DEF8A0F-3626-70AC-6EA2-2DFC4CF19B15}"/>
              </a:ext>
            </a:extLst>
          </p:cNvPr>
          <p:cNvGraphicFramePr>
            <a:graphicFrameLocks noGrp="1"/>
          </p:cNvGraphicFramePr>
          <p:nvPr>
            <p:ph sz="half" idx="1"/>
            <p:extLst>
              <p:ext uri="{D42A27DB-BD31-4B8C-83A1-F6EECF244321}">
                <p14:modId xmlns:p14="http://schemas.microsoft.com/office/powerpoint/2010/main" val="420069429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9">
            <a:extLst>
              <a:ext uri="{FF2B5EF4-FFF2-40B4-BE49-F238E27FC236}">
                <a16:creationId xmlns:a16="http://schemas.microsoft.com/office/drawing/2014/main" id="{1B164B5B-4213-892E-7F6E-F5B7CEED9602}"/>
              </a:ext>
            </a:extLst>
          </p:cNvPr>
          <p:cNvSpPr>
            <a:spLocks noGrp="1"/>
          </p:cNvSpPr>
          <p:nvPr>
            <p:ph type="sldNum" sz="quarter" idx="12"/>
          </p:nvPr>
        </p:nvSpPr>
        <p:spPr/>
        <p:txBody>
          <a:bodyPr/>
          <a:lstStyle/>
          <a:p>
            <a:fld id="{B2DC25EE-239B-4C5F-AAD1-255A7D5F1EE2}" type="slidenum">
              <a:rPr lang="en-US" smtClean="0"/>
              <a:t>15</a:t>
            </a:fld>
            <a:endParaRPr lang="en-US"/>
          </a:p>
        </p:txBody>
      </p:sp>
    </p:spTree>
    <p:extLst>
      <p:ext uri="{BB962C8B-B14F-4D97-AF65-F5344CB8AC3E}">
        <p14:creationId xmlns:p14="http://schemas.microsoft.com/office/powerpoint/2010/main" val="32581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0DEE-3AC4-294A-7DD8-A23575D397BC}"/>
              </a:ext>
            </a:extLst>
          </p:cNvPr>
          <p:cNvSpPr>
            <a:spLocks noGrp="1"/>
          </p:cNvSpPr>
          <p:nvPr>
            <p:ph type="title"/>
          </p:nvPr>
        </p:nvSpPr>
        <p:spPr/>
        <p:txBody>
          <a:bodyPr/>
          <a:lstStyle/>
          <a:p>
            <a:r>
              <a:rPr lang="en-AE"/>
              <a:t>Data Preparation</a:t>
            </a:r>
          </a:p>
        </p:txBody>
      </p:sp>
      <p:sp>
        <p:nvSpPr>
          <p:cNvPr id="3" name="Content Placeholder 2">
            <a:extLst>
              <a:ext uri="{FF2B5EF4-FFF2-40B4-BE49-F238E27FC236}">
                <a16:creationId xmlns:a16="http://schemas.microsoft.com/office/drawing/2014/main" id="{5A92AFD7-FF5C-61E4-46D8-C1C67CB4CE2F}"/>
              </a:ext>
            </a:extLst>
          </p:cNvPr>
          <p:cNvSpPr>
            <a:spLocks noGrp="1"/>
          </p:cNvSpPr>
          <p:nvPr>
            <p:ph idx="1"/>
          </p:nvPr>
        </p:nvSpPr>
        <p:spPr>
          <a:xfrm>
            <a:off x="1115568" y="2478024"/>
            <a:ext cx="10168128" cy="4210786"/>
          </a:xfrm>
        </p:spPr>
        <p:txBody>
          <a:bodyPr vert="horz" lIns="91440" tIns="45720" rIns="91440" bIns="45720" rtlCol="0" anchor="t">
            <a:normAutofit/>
          </a:bodyPr>
          <a:lstStyle/>
          <a:p>
            <a:r>
              <a:rPr lang="en-US" b="0" i="0" u="none" strike="noStrike">
                <a:solidFill>
                  <a:srgbClr val="000000"/>
                </a:solidFill>
                <a:effectLst/>
                <a:latin typeface="-webkit-standard"/>
              </a:rPr>
              <a:t>Used </a:t>
            </a:r>
            <a:r>
              <a:rPr lang="en-US" b="1" i="0" u="none" strike="noStrike">
                <a:solidFill>
                  <a:srgbClr val="000000"/>
                </a:solidFill>
                <a:effectLst/>
              </a:rPr>
              <a:t>two seeds</a:t>
            </a:r>
            <a:r>
              <a:rPr lang="en-US" b="0" i="0" u="none" strike="noStrike">
                <a:solidFill>
                  <a:srgbClr val="000000"/>
                </a:solidFill>
                <a:effectLst/>
                <a:latin typeface="-webkit-standard"/>
              </a:rPr>
              <a:t> to create an </a:t>
            </a:r>
            <a:r>
              <a:rPr lang="en-US" b="1" i="0" u="none" strike="noStrike">
                <a:solidFill>
                  <a:srgbClr val="000000"/>
                </a:solidFill>
                <a:effectLst/>
              </a:rPr>
              <a:t>80-10-10 split</a:t>
            </a:r>
            <a:r>
              <a:rPr lang="en-US" b="0" i="0" u="none" strike="noStrike">
                <a:solidFill>
                  <a:srgbClr val="000000"/>
                </a:solidFill>
                <a:effectLst/>
                <a:latin typeface="-webkit-standard"/>
              </a:rPr>
              <a:t> for training, validation, and testing</a:t>
            </a:r>
          </a:p>
          <a:p>
            <a:r>
              <a:rPr lang="en-US" b="0" i="0" u="none" strike="noStrike">
                <a:solidFill>
                  <a:srgbClr val="000000"/>
                </a:solidFill>
                <a:effectLst/>
                <a:latin typeface="-webkit-standard"/>
              </a:rPr>
              <a:t>Aggregated labels with sequence lengths under </a:t>
            </a:r>
            <a:r>
              <a:rPr lang="en-US" b="1" i="0" u="none" strike="noStrike">
                <a:solidFill>
                  <a:srgbClr val="000000"/>
                </a:solidFill>
                <a:effectLst/>
              </a:rPr>
              <a:t>8 characters</a:t>
            </a:r>
            <a:r>
              <a:rPr lang="en-US" b="0" i="0" u="none" strike="noStrike">
                <a:solidFill>
                  <a:srgbClr val="000000"/>
                </a:solidFill>
                <a:effectLst/>
                <a:latin typeface="-webkit-standard"/>
              </a:rPr>
              <a:t> to balance sample distribution</a:t>
            </a:r>
            <a:endParaRPr lang="en-US">
              <a:solidFill>
                <a:srgbClr val="000000"/>
              </a:solidFill>
              <a:latin typeface="-webkit-standard"/>
            </a:endParaRPr>
          </a:p>
          <a:p>
            <a:pPr algn="l">
              <a:buFont typeface="Arial" panose="020B0604020202020204" pitchFamily="34" charset="0"/>
              <a:buChar char="•"/>
            </a:pPr>
            <a:r>
              <a:rPr lang="en-US" b="0" i="0" u="none" strike="noStrike">
                <a:solidFill>
                  <a:srgbClr val="000000"/>
                </a:solidFill>
                <a:effectLst/>
                <a:latin typeface="-webkit-standard"/>
              </a:rPr>
              <a:t>Stratified splits based on label lengths to prevent model bias:</a:t>
            </a:r>
          </a:p>
          <a:p>
            <a:pPr lvl="1"/>
            <a:r>
              <a:rPr lang="en-US" b="0" i="0" u="none" strike="noStrike">
                <a:solidFill>
                  <a:srgbClr val="000000"/>
                </a:solidFill>
                <a:effectLst/>
              </a:rPr>
              <a:t>Ensured variety in sentence lengths across splits</a:t>
            </a:r>
          </a:p>
          <a:p>
            <a:pPr lvl="1"/>
            <a:r>
              <a:rPr lang="en-US" b="0" i="0" u="none" strike="noStrike">
                <a:solidFill>
                  <a:srgbClr val="000000"/>
                </a:solidFill>
                <a:effectLst/>
              </a:rPr>
              <a:t>Avoided over-representation of short labels, improving performance on longer sequences</a:t>
            </a:r>
            <a:r>
              <a:rPr lang="en-US">
                <a:solidFill>
                  <a:srgbClr val="000000"/>
                </a:solidFill>
              </a:rPr>
              <a:t> and vice-versa</a:t>
            </a:r>
            <a:endParaRPr lang="en-US" b="0" i="0" u="none" strike="noStrike">
              <a:solidFill>
                <a:srgbClr val="000000"/>
              </a:solidFill>
              <a:effectLst/>
            </a:endParaRPr>
          </a:p>
          <a:p>
            <a:pPr lvl="1"/>
            <a:r>
              <a:rPr lang="en-US">
                <a:ea typeface="+mn-lt"/>
                <a:cs typeface="+mn-lt"/>
              </a:rPr>
              <a:t>Augmented the data after splitting and applied it only to the training set</a:t>
            </a:r>
          </a:p>
          <a:p>
            <a:endParaRPr lang="en-US">
              <a:ea typeface="+mn-lt"/>
              <a:cs typeface="+mn-lt"/>
            </a:endParaRPr>
          </a:p>
        </p:txBody>
      </p:sp>
      <p:sp>
        <p:nvSpPr>
          <p:cNvPr id="5" name="Slide Number Placeholder 4">
            <a:extLst>
              <a:ext uri="{FF2B5EF4-FFF2-40B4-BE49-F238E27FC236}">
                <a16:creationId xmlns:a16="http://schemas.microsoft.com/office/drawing/2014/main" id="{1F40BACF-B315-28B7-C699-2110FDAC51AE}"/>
              </a:ext>
            </a:extLst>
          </p:cNvPr>
          <p:cNvSpPr>
            <a:spLocks noGrp="1"/>
          </p:cNvSpPr>
          <p:nvPr>
            <p:ph type="sldNum" sz="quarter" idx="12"/>
          </p:nvPr>
        </p:nvSpPr>
        <p:spPr/>
        <p:txBody>
          <a:bodyPr/>
          <a:lstStyle/>
          <a:p>
            <a:fld id="{B2DC25EE-239B-4C5F-AAD1-255A7D5F1EE2}" type="slidenum">
              <a:rPr lang="en-US" smtClean="0"/>
              <a:t>16</a:t>
            </a:fld>
            <a:endParaRPr lang="en-US"/>
          </a:p>
        </p:txBody>
      </p:sp>
    </p:spTree>
    <p:extLst>
      <p:ext uri="{BB962C8B-B14F-4D97-AF65-F5344CB8AC3E}">
        <p14:creationId xmlns:p14="http://schemas.microsoft.com/office/powerpoint/2010/main" val="425706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DCFF-5682-98FE-FB14-FFB8EE62DEAB}"/>
              </a:ext>
            </a:extLst>
          </p:cNvPr>
          <p:cNvSpPr>
            <a:spLocks noGrp="1"/>
          </p:cNvSpPr>
          <p:nvPr>
            <p:ph type="title"/>
          </p:nvPr>
        </p:nvSpPr>
        <p:spPr/>
        <p:txBody>
          <a:bodyPr>
            <a:normAutofit/>
          </a:bodyPr>
          <a:lstStyle/>
          <a:p>
            <a:r>
              <a:rPr lang="en-AE" sz="3200"/>
              <a:t>Model Architecture, inspired by [5]</a:t>
            </a:r>
            <a:endParaRPr lang="en-US" sz="3200"/>
          </a:p>
        </p:txBody>
      </p:sp>
      <p:sp>
        <p:nvSpPr>
          <p:cNvPr id="3" name="Content Placeholder 2">
            <a:extLst>
              <a:ext uri="{FF2B5EF4-FFF2-40B4-BE49-F238E27FC236}">
                <a16:creationId xmlns:a16="http://schemas.microsoft.com/office/drawing/2014/main" id="{9DA8FE7E-C4C1-2FB0-32E5-618223045D3D}"/>
              </a:ext>
            </a:extLst>
          </p:cNvPr>
          <p:cNvSpPr>
            <a:spLocks noGrp="1"/>
          </p:cNvSpPr>
          <p:nvPr>
            <p:ph idx="1"/>
          </p:nvPr>
        </p:nvSpPr>
        <p:spPr>
          <a:xfrm>
            <a:off x="1115568" y="4148074"/>
            <a:ext cx="10168128" cy="2208276"/>
          </a:xfrm>
        </p:spPr>
        <p:txBody>
          <a:bodyPr vert="horz" lIns="91440" tIns="45720" rIns="91440" bIns="45720" rtlCol="0" anchor="t">
            <a:normAutofit fontScale="62500" lnSpcReduction="20000"/>
          </a:bodyPr>
          <a:lstStyle/>
          <a:p>
            <a:r>
              <a:rPr lang="en-AE"/>
              <a:t>ResNet32 as the feature extractor</a:t>
            </a:r>
          </a:p>
          <a:p>
            <a:r>
              <a:rPr lang="en-AE" err="1"/>
              <a:t>BiLSTM</a:t>
            </a:r>
            <a:r>
              <a:rPr lang="en-AE"/>
              <a:t> captures temporal dependencies forward and backward (essential for languages)</a:t>
            </a:r>
          </a:p>
          <a:p>
            <a:r>
              <a:rPr lang="en-AE"/>
              <a:t>CTC loss is for seq2seq tasks to help the model learn to align an input sequence (an image) with an output sequence (text)</a:t>
            </a:r>
          </a:p>
          <a:p>
            <a:r>
              <a:rPr lang="en-AE"/>
              <a:t>CTC Word Beam Search to decode the outputs into character sequences</a:t>
            </a:r>
          </a:p>
          <a:p>
            <a:r>
              <a:rPr lang="en-AE" err="1"/>
              <a:t>KenLM</a:t>
            </a:r>
            <a:r>
              <a:rPr lang="en-AE"/>
              <a:t> is a probability-based language model to help refine the output of the CNN-</a:t>
            </a:r>
            <a:r>
              <a:rPr lang="en-AE" err="1"/>
              <a:t>BiLSTM</a:t>
            </a:r>
            <a:r>
              <a:rPr lang="en-AE"/>
              <a:t> pipeline based on a given corpus to actually follow real linguistic patterns</a:t>
            </a:r>
          </a:p>
        </p:txBody>
      </p:sp>
      <p:pic>
        <p:nvPicPr>
          <p:cNvPr id="5" name="Content Placeholder 3" descr="A diagram of two people&#10;&#10;Description automatically generated">
            <a:extLst>
              <a:ext uri="{FF2B5EF4-FFF2-40B4-BE49-F238E27FC236}">
                <a16:creationId xmlns:a16="http://schemas.microsoft.com/office/drawing/2014/main" id="{22110E8C-4C5B-B8B4-82CA-87D1C9828E84}"/>
              </a:ext>
            </a:extLst>
          </p:cNvPr>
          <p:cNvPicPr>
            <a:picLocks noChangeAspect="1"/>
          </p:cNvPicPr>
          <p:nvPr/>
        </p:nvPicPr>
        <p:blipFill>
          <a:blip r:embed="rId3"/>
          <a:stretch>
            <a:fillRect/>
          </a:stretch>
        </p:blipFill>
        <p:spPr>
          <a:xfrm>
            <a:off x="1012031" y="1728216"/>
            <a:ext cx="10167937" cy="1847755"/>
          </a:xfrm>
          <a:prstGeom prst="rect">
            <a:avLst/>
          </a:prstGeom>
        </p:spPr>
      </p:pic>
      <p:sp>
        <p:nvSpPr>
          <p:cNvPr id="4" name="Slide Number Placeholder 3">
            <a:extLst>
              <a:ext uri="{FF2B5EF4-FFF2-40B4-BE49-F238E27FC236}">
                <a16:creationId xmlns:a16="http://schemas.microsoft.com/office/drawing/2014/main" id="{B6153948-EEF9-8005-11C7-915C27A51DF0}"/>
              </a:ext>
            </a:extLst>
          </p:cNvPr>
          <p:cNvSpPr>
            <a:spLocks noGrp="1"/>
          </p:cNvSpPr>
          <p:nvPr>
            <p:ph type="sldNum" sz="quarter" idx="12"/>
          </p:nvPr>
        </p:nvSpPr>
        <p:spPr/>
        <p:txBody>
          <a:bodyPr/>
          <a:lstStyle/>
          <a:p>
            <a:fld id="{B2DC25EE-239B-4C5F-AAD1-255A7D5F1EE2}" type="slidenum">
              <a:rPr lang="en-US" smtClean="0"/>
              <a:t>17</a:t>
            </a:fld>
            <a:endParaRPr lang="en-US"/>
          </a:p>
        </p:txBody>
      </p:sp>
      <p:sp>
        <p:nvSpPr>
          <p:cNvPr id="6" name="TextBox 5">
            <a:extLst>
              <a:ext uri="{FF2B5EF4-FFF2-40B4-BE49-F238E27FC236}">
                <a16:creationId xmlns:a16="http://schemas.microsoft.com/office/drawing/2014/main" id="{0D82C904-AE6E-2C7F-604A-AAB35057AFF4}"/>
              </a:ext>
            </a:extLst>
          </p:cNvPr>
          <p:cNvSpPr txBox="1"/>
          <p:nvPr/>
        </p:nvSpPr>
        <p:spPr>
          <a:xfrm>
            <a:off x="3581776" y="3538723"/>
            <a:ext cx="5235712" cy="276999"/>
          </a:xfrm>
          <a:prstGeom prst="rect">
            <a:avLst/>
          </a:prstGeom>
          <a:noFill/>
        </p:spPr>
        <p:txBody>
          <a:bodyPr wrap="square" rtlCol="0">
            <a:spAutoFit/>
          </a:bodyPr>
          <a:lstStyle/>
          <a:p>
            <a:pPr algn="ctr"/>
            <a:r>
              <a:rPr lang="en-AE" sz="1200"/>
              <a:t>Figure 6: Model Archetecture </a:t>
            </a:r>
          </a:p>
        </p:txBody>
      </p:sp>
    </p:spTree>
    <p:extLst>
      <p:ext uri="{BB962C8B-B14F-4D97-AF65-F5344CB8AC3E}">
        <p14:creationId xmlns:p14="http://schemas.microsoft.com/office/powerpoint/2010/main" val="347047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4751-6364-836B-ACFD-0908770C27D7}"/>
              </a:ext>
            </a:extLst>
          </p:cNvPr>
          <p:cNvSpPr>
            <a:spLocks noGrp="1"/>
          </p:cNvSpPr>
          <p:nvPr>
            <p:ph type="title"/>
          </p:nvPr>
        </p:nvSpPr>
        <p:spPr/>
        <p:txBody>
          <a:bodyPr/>
          <a:lstStyle/>
          <a:p>
            <a:r>
              <a:rPr lang="en-US"/>
              <a:t>Results and Analysis</a:t>
            </a:r>
            <a:endParaRPr lang="en-AE"/>
          </a:p>
        </p:txBody>
      </p:sp>
      <p:sp>
        <p:nvSpPr>
          <p:cNvPr id="5" name="Text Placeholder 4">
            <a:extLst>
              <a:ext uri="{FF2B5EF4-FFF2-40B4-BE49-F238E27FC236}">
                <a16:creationId xmlns:a16="http://schemas.microsoft.com/office/drawing/2014/main" id="{18498E06-670E-BD54-A379-3355931DAB7F}"/>
              </a:ext>
            </a:extLst>
          </p:cNvPr>
          <p:cNvSpPr>
            <a:spLocks noGrp="1"/>
          </p:cNvSpPr>
          <p:nvPr>
            <p:ph type="body" idx="1"/>
          </p:nvPr>
        </p:nvSpPr>
        <p:spPr/>
        <p:txBody>
          <a:bodyPr/>
          <a:lstStyle/>
          <a:p>
            <a:endParaRPr lang="en-AE"/>
          </a:p>
        </p:txBody>
      </p:sp>
      <p:sp>
        <p:nvSpPr>
          <p:cNvPr id="6" name="Slide Number Placeholder 5">
            <a:extLst>
              <a:ext uri="{FF2B5EF4-FFF2-40B4-BE49-F238E27FC236}">
                <a16:creationId xmlns:a16="http://schemas.microsoft.com/office/drawing/2014/main" id="{51A2263D-3FAF-606E-6881-8351884C98FE}"/>
              </a:ext>
            </a:extLst>
          </p:cNvPr>
          <p:cNvSpPr>
            <a:spLocks noGrp="1"/>
          </p:cNvSpPr>
          <p:nvPr>
            <p:ph type="sldNum" sz="quarter" idx="12"/>
          </p:nvPr>
        </p:nvSpPr>
        <p:spPr/>
        <p:txBody>
          <a:bodyPr/>
          <a:lstStyle/>
          <a:p>
            <a:fld id="{B2DC25EE-239B-4C5F-AAD1-255A7D5F1EE2}" type="slidenum">
              <a:rPr lang="en-US" smtClean="0"/>
              <a:t>18</a:t>
            </a:fld>
            <a:endParaRPr lang="en-US"/>
          </a:p>
        </p:txBody>
      </p:sp>
    </p:spTree>
    <p:extLst>
      <p:ext uri="{BB962C8B-B14F-4D97-AF65-F5344CB8AC3E}">
        <p14:creationId xmlns:p14="http://schemas.microsoft.com/office/powerpoint/2010/main" val="2723874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81BF4-DA86-D1F0-7AEA-14DACBBDBA55}"/>
              </a:ext>
            </a:extLst>
          </p:cNvPr>
          <p:cNvSpPr>
            <a:spLocks noGrp="1"/>
          </p:cNvSpPr>
          <p:nvPr>
            <p:ph type="title"/>
          </p:nvPr>
        </p:nvSpPr>
        <p:spPr/>
        <p:txBody>
          <a:bodyPr/>
          <a:lstStyle/>
          <a:p>
            <a:r>
              <a:rPr lang="en-AE"/>
              <a:t>Evaluation Metrics </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2D77984D-58B6-D168-80DE-23B9113EBC2B}"/>
                  </a:ext>
                </a:extLst>
              </p:cNvPr>
              <p:cNvSpPr>
                <a:spLocks noGrp="1"/>
              </p:cNvSpPr>
              <p:nvPr>
                <p:ph sz="half" idx="1"/>
              </p:nvPr>
            </p:nvSpPr>
            <p:spPr/>
            <p:txBody>
              <a:bodyPr>
                <a:normAutofit/>
              </a:bodyPr>
              <a:lstStyle/>
              <a:p>
                <a:r>
                  <a:rPr lang="en-AE" sz="2000"/>
                  <a:t>Character Error Rate (CER)</a:t>
                </a:r>
              </a:p>
              <a:p>
                <a:pPr lvl="1"/>
                <a14:m>
                  <m:oMath xmlns:m="http://schemas.openxmlformats.org/officeDocument/2006/math">
                    <m:r>
                      <a:rPr lang="en-US" b="0" i="1" smtClean="0">
                        <a:latin typeface="Cambria Math" panose="02040503050406030204" pitchFamily="18" charset="0"/>
                      </a:rPr>
                      <m:t>𝐶𝐸𝑅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r>
                      <a:rPr lang="en-US" b="0" i="1" smtClean="0">
                        <a:latin typeface="Cambria Math" panose="02040503050406030204" pitchFamily="18" charset="0"/>
                      </a:rPr>
                      <m:t>,</m:t>
                    </m:r>
                  </m:oMath>
                </a14:m>
                <a:endParaRPr lang="en-AE"/>
              </a:p>
              <a:p>
                <a:pPr lvl="1"/>
                <a:endParaRPr lang="en-AE"/>
              </a:p>
              <a:p>
                <a:r>
                  <a:rPr lang="en-AE" sz="2000"/>
                  <a:t>Word Error Rate (WER)</a:t>
                </a:r>
                <a:endParaRPr lang="en-US" sz="2000" b="0" i="1">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𝑊𝐸𝑅</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𝐼</m:t>
                        </m:r>
                      </m:num>
                      <m:den>
                        <m:r>
                          <a:rPr lang="en-US" i="1">
                            <a:latin typeface="Cambria Math" panose="02040503050406030204" pitchFamily="18" charset="0"/>
                          </a:rPr>
                          <m:t>𝑁</m:t>
                        </m:r>
                      </m:den>
                    </m:f>
                    <m:r>
                      <a:rPr lang="en-US" b="0" i="0" smtClean="0">
                        <a:latin typeface="Cambria Math" panose="02040503050406030204" pitchFamily="18" charset="0"/>
                      </a:rPr>
                      <m:t>.</m:t>
                    </m:r>
                  </m:oMath>
                </a14:m>
                <a:endParaRPr lang="en-AE"/>
              </a:p>
            </p:txBody>
          </p:sp>
        </mc:Choice>
        <mc:Fallback>
          <p:sp>
            <p:nvSpPr>
              <p:cNvPr id="5" name="Content Placeholder 4">
                <a:extLst>
                  <a:ext uri="{FF2B5EF4-FFF2-40B4-BE49-F238E27FC236}">
                    <a16:creationId xmlns:a16="http://schemas.microsoft.com/office/drawing/2014/main" id="{2D77984D-58B6-D168-80DE-23B9113EBC2B}"/>
                  </a:ext>
                </a:extLst>
              </p:cNvPr>
              <p:cNvSpPr>
                <a:spLocks noGrp="1" noRot="1" noChangeAspect="1" noMove="1" noResize="1" noEditPoints="1" noAdjustHandles="1" noChangeArrowheads="1" noChangeShapeType="1" noTextEdit="1"/>
              </p:cNvSpPr>
              <p:nvPr>
                <p:ph sz="half" idx="1"/>
              </p:nvPr>
            </p:nvSpPr>
            <p:spPr>
              <a:blipFill>
                <a:blip r:embed="rId2"/>
                <a:stretch>
                  <a:fillRect l="-1111" t="-825"/>
                </a:stretch>
              </a:blipFill>
            </p:spPr>
            <p:txBody>
              <a:bodyPr/>
              <a:lstStyle/>
              <a:p>
                <a:r>
                  <a:rPr lang="en-AE">
                    <a:noFill/>
                  </a:rPr>
                  <a:t> </a:t>
                </a:r>
              </a:p>
            </p:txBody>
          </p:sp>
        </mc:Fallback>
      </mc:AlternateContent>
      <p:sp>
        <p:nvSpPr>
          <p:cNvPr id="6" name="Content Placeholder 5">
            <a:extLst>
              <a:ext uri="{FF2B5EF4-FFF2-40B4-BE49-F238E27FC236}">
                <a16:creationId xmlns:a16="http://schemas.microsoft.com/office/drawing/2014/main" id="{9ABDDD07-F58F-1257-FB40-8A662D2709FC}"/>
              </a:ext>
            </a:extLst>
          </p:cNvPr>
          <p:cNvSpPr>
            <a:spLocks noGrp="1"/>
          </p:cNvSpPr>
          <p:nvPr>
            <p:ph sz="half" idx="2"/>
          </p:nvPr>
        </p:nvSpPr>
        <p:spPr>
          <a:xfrm>
            <a:off x="6345936" y="2478024"/>
            <a:ext cx="4937760" cy="2408301"/>
          </a:xfrm>
        </p:spPr>
        <p:txBody>
          <a:bodyPr>
            <a:normAutofit/>
          </a:bodyPr>
          <a:lstStyle/>
          <a:p>
            <a:r>
              <a:rPr lang="en-US" sz="1800"/>
              <a:t>S = Number of character/ word substitutions</a:t>
            </a:r>
            <a:endParaRPr lang="en-AE" sz="1800"/>
          </a:p>
          <a:p>
            <a:r>
              <a:rPr lang="en-US" sz="1800"/>
              <a:t>D = Number of character/ word deletions</a:t>
            </a:r>
            <a:endParaRPr lang="en-AE" sz="1800"/>
          </a:p>
          <a:p>
            <a:r>
              <a:rPr lang="en-US" sz="1800"/>
              <a:t>I = Number of character/word insertions</a:t>
            </a:r>
            <a:endParaRPr lang="en-AE" sz="1800"/>
          </a:p>
          <a:p>
            <a:r>
              <a:rPr lang="en-US" sz="1800"/>
              <a:t>N = Total number of characters/words in the reference (ground truth)</a:t>
            </a:r>
            <a:endParaRPr lang="en-AE" sz="1800"/>
          </a:p>
          <a:p>
            <a:endParaRPr lang="en-AE" sz="1800"/>
          </a:p>
        </p:txBody>
      </p:sp>
      <p:sp>
        <p:nvSpPr>
          <p:cNvPr id="7" name="Content Placeholder 5">
            <a:extLst>
              <a:ext uri="{FF2B5EF4-FFF2-40B4-BE49-F238E27FC236}">
                <a16:creationId xmlns:a16="http://schemas.microsoft.com/office/drawing/2014/main" id="{2428D76C-B109-0FBE-5DB5-9D37C705EA87}"/>
              </a:ext>
            </a:extLst>
          </p:cNvPr>
          <p:cNvSpPr txBox="1">
            <a:spLocks/>
          </p:cNvSpPr>
          <p:nvPr/>
        </p:nvSpPr>
        <p:spPr>
          <a:xfrm>
            <a:off x="908304" y="5129785"/>
            <a:ext cx="4937760" cy="102241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E" sz="2000"/>
          </a:p>
        </p:txBody>
      </p:sp>
      <p:sp>
        <p:nvSpPr>
          <p:cNvPr id="9" name="TextBox 8">
            <a:extLst>
              <a:ext uri="{FF2B5EF4-FFF2-40B4-BE49-F238E27FC236}">
                <a16:creationId xmlns:a16="http://schemas.microsoft.com/office/drawing/2014/main" id="{EE08B0A3-7D0A-EB7E-458C-FD13143D4803}"/>
              </a:ext>
            </a:extLst>
          </p:cNvPr>
          <p:cNvSpPr txBox="1"/>
          <p:nvPr/>
        </p:nvSpPr>
        <p:spPr>
          <a:xfrm>
            <a:off x="908304" y="5636133"/>
            <a:ext cx="10375392" cy="646331"/>
          </a:xfrm>
          <a:prstGeom prst="rect">
            <a:avLst/>
          </a:prstGeom>
          <a:noFill/>
        </p:spPr>
        <p:txBody>
          <a:bodyPr wrap="square">
            <a:spAutoFit/>
          </a:bodyPr>
          <a:lstStyle/>
          <a:p>
            <a:r>
              <a:rPr lang="en-AE"/>
              <a:t>WER and CER are based on the concept of Levenshtein edit distance, which is the minimum number of edit operations required to transform the output text into the ground truth text.</a:t>
            </a:r>
          </a:p>
        </p:txBody>
      </p:sp>
      <p:sp>
        <p:nvSpPr>
          <p:cNvPr id="10" name="Slide Number Placeholder 9">
            <a:extLst>
              <a:ext uri="{FF2B5EF4-FFF2-40B4-BE49-F238E27FC236}">
                <a16:creationId xmlns:a16="http://schemas.microsoft.com/office/drawing/2014/main" id="{5F6E4361-5A7C-3834-8654-8B4F0F426481}"/>
              </a:ext>
            </a:extLst>
          </p:cNvPr>
          <p:cNvSpPr>
            <a:spLocks noGrp="1"/>
          </p:cNvSpPr>
          <p:nvPr>
            <p:ph type="sldNum" sz="quarter" idx="12"/>
          </p:nvPr>
        </p:nvSpPr>
        <p:spPr/>
        <p:txBody>
          <a:bodyPr/>
          <a:lstStyle/>
          <a:p>
            <a:fld id="{B2DC25EE-239B-4C5F-AAD1-255A7D5F1EE2}" type="slidenum">
              <a:rPr lang="en-US" smtClean="0"/>
              <a:t>19</a:t>
            </a:fld>
            <a:endParaRPr lang="en-US"/>
          </a:p>
        </p:txBody>
      </p:sp>
    </p:spTree>
    <p:extLst>
      <p:ext uri="{BB962C8B-B14F-4D97-AF65-F5344CB8AC3E}">
        <p14:creationId xmlns:p14="http://schemas.microsoft.com/office/powerpoint/2010/main" val="163525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C9AEB-6224-B463-FD95-5863A4C3E4D3}"/>
              </a:ext>
            </a:extLst>
          </p:cNvPr>
          <p:cNvSpPr>
            <a:spLocks noGrp="1"/>
          </p:cNvSpPr>
          <p:nvPr>
            <p:ph type="title"/>
          </p:nvPr>
        </p:nvSpPr>
        <p:spPr>
          <a:xfrm>
            <a:off x="659234" y="957447"/>
            <a:ext cx="3383280" cy="4943105"/>
          </a:xfrm>
        </p:spPr>
        <p:txBody>
          <a:bodyPr anchor="ctr">
            <a:normAutofit/>
          </a:bodyPr>
          <a:lstStyle/>
          <a:p>
            <a:r>
              <a:rPr lang="en-AE"/>
              <a:t>Table of Contents</a:t>
            </a:r>
          </a:p>
        </p:txBody>
      </p:sp>
      <p:sp>
        <p:nvSpPr>
          <p:cNvPr id="59" name="Rectangle 58">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318EBAA-1FF6-963A-40D0-17A1BF573833}"/>
              </a:ext>
            </a:extLst>
          </p:cNvPr>
          <p:cNvGraphicFramePr>
            <a:graphicFrameLocks noGrp="1"/>
          </p:cNvGraphicFramePr>
          <p:nvPr>
            <p:ph idx="1"/>
            <p:extLst>
              <p:ext uri="{D42A27DB-BD31-4B8C-83A1-F6EECF244321}">
                <p14:modId xmlns:p14="http://schemas.microsoft.com/office/powerpoint/2010/main" val="3036210647"/>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415BE39-39EB-C30D-0427-B5B167B366E2}"/>
              </a:ext>
            </a:extLst>
          </p:cNvPr>
          <p:cNvSpPr>
            <a:spLocks noGrp="1"/>
          </p:cNvSpPr>
          <p:nvPr>
            <p:ph type="sldNum" sz="quarter" idx="12"/>
          </p:nvPr>
        </p:nvSpPr>
        <p:spPr/>
        <p:txBody>
          <a:bodyPr/>
          <a:lstStyle/>
          <a:p>
            <a:fld id="{B2DC25EE-239B-4C5F-AAD1-255A7D5F1EE2}" type="slidenum">
              <a:rPr lang="en-US" smtClean="0"/>
              <a:t>2</a:t>
            </a:fld>
            <a:endParaRPr lang="en-US"/>
          </a:p>
        </p:txBody>
      </p:sp>
    </p:spTree>
    <p:extLst>
      <p:ext uri="{BB962C8B-B14F-4D97-AF65-F5344CB8AC3E}">
        <p14:creationId xmlns:p14="http://schemas.microsoft.com/office/powerpoint/2010/main" val="3482659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91515A-714B-FF05-69BF-2692FF59E2F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Experimental Results</a:t>
            </a:r>
          </a:p>
        </p:txBody>
      </p:sp>
      <p:sp>
        <p:nvSpPr>
          <p:cNvPr id="40"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aphicFrame>
        <p:nvGraphicFramePr>
          <p:cNvPr id="5" name="Content Placeholder 4">
            <a:extLst>
              <a:ext uri="{FF2B5EF4-FFF2-40B4-BE49-F238E27FC236}">
                <a16:creationId xmlns:a16="http://schemas.microsoft.com/office/drawing/2014/main" id="{66E492ED-9FF6-6E44-2B2C-43F16FFF229B}"/>
              </a:ext>
            </a:extLst>
          </p:cNvPr>
          <p:cNvGraphicFramePr>
            <a:graphicFrameLocks noGrp="1"/>
          </p:cNvGraphicFramePr>
          <p:nvPr>
            <p:ph idx="1"/>
            <p:extLst>
              <p:ext uri="{D42A27DB-BD31-4B8C-83A1-F6EECF244321}">
                <p14:modId xmlns:p14="http://schemas.microsoft.com/office/powerpoint/2010/main" val="1617346318"/>
              </p:ext>
            </p:extLst>
          </p:nvPr>
        </p:nvGraphicFramePr>
        <p:xfrm>
          <a:off x="385572" y="2864671"/>
          <a:ext cx="11420857" cy="2646140"/>
        </p:xfrm>
        <a:graphic>
          <a:graphicData uri="http://schemas.openxmlformats.org/drawingml/2006/table">
            <a:tbl>
              <a:tblPr firstRow="1" bandRow="1">
                <a:tableStyleId>{5C22544A-7EE6-4342-B048-85BDC9FD1C3A}</a:tableStyleId>
              </a:tblPr>
              <a:tblGrid>
                <a:gridCol w="837153">
                  <a:extLst>
                    <a:ext uri="{9D8B030D-6E8A-4147-A177-3AD203B41FA5}">
                      <a16:colId xmlns:a16="http://schemas.microsoft.com/office/drawing/2014/main" val="1082059450"/>
                    </a:ext>
                  </a:extLst>
                </a:gridCol>
                <a:gridCol w="2248879">
                  <a:extLst>
                    <a:ext uri="{9D8B030D-6E8A-4147-A177-3AD203B41FA5}">
                      <a16:colId xmlns:a16="http://schemas.microsoft.com/office/drawing/2014/main" val="778474487"/>
                    </a:ext>
                  </a:extLst>
                </a:gridCol>
                <a:gridCol w="2778275">
                  <a:extLst>
                    <a:ext uri="{9D8B030D-6E8A-4147-A177-3AD203B41FA5}">
                      <a16:colId xmlns:a16="http://schemas.microsoft.com/office/drawing/2014/main" val="807038158"/>
                    </a:ext>
                  </a:extLst>
                </a:gridCol>
                <a:gridCol w="2778275">
                  <a:extLst>
                    <a:ext uri="{9D8B030D-6E8A-4147-A177-3AD203B41FA5}">
                      <a16:colId xmlns:a16="http://schemas.microsoft.com/office/drawing/2014/main" val="1552043851"/>
                    </a:ext>
                  </a:extLst>
                </a:gridCol>
                <a:gridCol w="2778275">
                  <a:extLst>
                    <a:ext uri="{9D8B030D-6E8A-4147-A177-3AD203B41FA5}">
                      <a16:colId xmlns:a16="http://schemas.microsoft.com/office/drawing/2014/main" val="1877068800"/>
                    </a:ext>
                  </a:extLst>
                </a:gridCol>
              </a:tblGrid>
              <a:tr h="847883">
                <a:tc>
                  <a:txBody>
                    <a:bodyPr/>
                    <a:lstStyle/>
                    <a:p>
                      <a:pPr algn="ctr" fontAlgn="b"/>
                      <a:endParaRPr lang="en-US" sz="2400" b="0" i="0" u="none" strike="noStrike">
                        <a:solidFill>
                          <a:srgbClr val="000000"/>
                        </a:solidFill>
                        <a:effectLst/>
                        <a:latin typeface="Aptos Narrow" panose="020B0004020202020204" pitchFamily="34" charset="0"/>
                      </a:endParaRP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No KenLM Mean (Std)</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2-gram KenLM Mean (Std)</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3-gram KenLM Mean (Std)</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4-gram KenLM Mean (Std)</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01770711"/>
                  </a:ext>
                </a:extLst>
              </a:tr>
              <a:tr h="847883">
                <a:tc>
                  <a:txBody>
                    <a:bodyPr/>
                    <a:lstStyle/>
                    <a:p>
                      <a:pPr algn="ctr" fontAlgn="b"/>
                      <a:r>
                        <a:rPr lang="en-US" sz="2400" b="0" i="0" u="none" strike="noStrike">
                          <a:solidFill>
                            <a:srgbClr val="000000"/>
                          </a:solidFill>
                          <a:effectLst/>
                          <a:latin typeface="Aptos Narrow"/>
                        </a:rPr>
                        <a:t>Test Loss</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179.60 (7.1050)</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2400" b="0" i="0" u="none" strike="noStrike">
                          <a:solidFill>
                            <a:srgbClr val="000000"/>
                          </a:solidFill>
                          <a:effectLst/>
                          <a:latin typeface="Aptos Narrow"/>
                        </a:rPr>
                        <a:t>-</a:t>
                      </a:r>
                      <a:endParaRPr lang="en-US" sz="2400" b="0" i="0" u="none" strike="noStrike">
                        <a:solidFill>
                          <a:srgbClr val="000000"/>
                        </a:solidFill>
                        <a:effectLst/>
                        <a:latin typeface="Aptos Narrow" panose="020B0004020202020204" pitchFamily="34" charset="0"/>
                      </a:endParaRP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38884896"/>
                  </a:ext>
                </a:extLst>
              </a:tr>
              <a:tr h="475187">
                <a:tc>
                  <a:txBody>
                    <a:bodyPr/>
                    <a:lstStyle/>
                    <a:p>
                      <a:pPr algn="ctr" fontAlgn="b"/>
                      <a:r>
                        <a:rPr lang="en-US" sz="2400" b="0" i="0" u="none" strike="noStrike">
                          <a:solidFill>
                            <a:srgbClr val="000000"/>
                          </a:solidFill>
                          <a:effectLst/>
                          <a:latin typeface="Aptos Narrow"/>
                        </a:rPr>
                        <a:t>CER</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1.9519 (0.1034)</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0.8916 (0.04327)</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1" i="0" u="none" strike="noStrike">
                          <a:solidFill>
                            <a:srgbClr val="000000"/>
                          </a:solidFill>
                          <a:effectLst/>
                          <a:latin typeface="Aptos Narrow"/>
                        </a:rPr>
                        <a:t>0.8887 (0.04667)</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0.8886 (0.04681)</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00457560"/>
                  </a:ext>
                </a:extLst>
              </a:tr>
              <a:tr h="475187">
                <a:tc>
                  <a:txBody>
                    <a:bodyPr/>
                    <a:lstStyle/>
                    <a:p>
                      <a:pPr algn="ctr" fontAlgn="b"/>
                      <a:r>
                        <a:rPr lang="en-US" sz="2400" b="0" i="0" u="none" strike="noStrike">
                          <a:solidFill>
                            <a:srgbClr val="000000"/>
                          </a:solidFill>
                          <a:effectLst/>
                          <a:latin typeface="Aptos Narrow"/>
                        </a:rPr>
                        <a:t>WER</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9.582 (0.6317)</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4.3369 (0.2639)</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0" i="0" u="none" strike="noStrike">
                          <a:solidFill>
                            <a:srgbClr val="000000"/>
                          </a:solidFill>
                          <a:effectLst/>
                          <a:latin typeface="Aptos Narrow"/>
                        </a:rPr>
                        <a:t>4.32285 (0.2804)</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400" b="1" i="0" u="none" strike="noStrike">
                          <a:solidFill>
                            <a:srgbClr val="000000"/>
                          </a:solidFill>
                          <a:effectLst/>
                          <a:latin typeface="Aptos Narrow"/>
                        </a:rPr>
                        <a:t>4.3223 (0.2809)</a:t>
                      </a:r>
                    </a:p>
                  </a:txBody>
                  <a:tcPr marL="21176" marR="21176" marT="21176"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411074348"/>
                  </a:ext>
                </a:extLst>
              </a:tr>
            </a:tbl>
          </a:graphicData>
        </a:graphic>
      </p:graphicFrame>
      <p:sp>
        <p:nvSpPr>
          <p:cNvPr id="4" name="Slide Number Placeholder 3">
            <a:extLst>
              <a:ext uri="{FF2B5EF4-FFF2-40B4-BE49-F238E27FC236}">
                <a16:creationId xmlns:a16="http://schemas.microsoft.com/office/drawing/2014/main" id="{9D701797-8317-8346-0F12-D5DB3770B9C2}"/>
              </a:ext>
            </a:extLst>
          </p:cNvPr>
          <p:cNvSpPr>
            <a:spLocks noGrp="1"/>
          </p:cNvSpPr>
          <p:nvPr>
            <p:ph type="sldNum" sz="quarter" idx="12"/>
          </p:nvPr>
        </p:nvSpPr>
        <p:spPr/>
        <p:txBody>
          <a:bodyPr/>
          <a:lstStyle/>
          <a:p>
            <a:fld id="{B2DC25EE-239B-4C5F-AAD1-255A7D5F1EE2}" type="slidenum">
              <a:rPr lang="en-US" smtClean="0"/>
              <a:t>20</a:t>
            </a:fld>
            <a:endParaRPr lang="en-US"/>
          </a:p>
        </p:txBody>
      </p:sp>
    </p:spTree>
    <p:extLst>
      <p:ext uri="{BB962C8B-B14F-4D97-AF65-F5344CB8AC3E}">
        <p14:creationId xmlns:p14="http://schemas.microsoft.com/office/powerpoint/2010/main" val="680915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1B90-7B67-FF5E-1036-273D406C12B8}"/>
              </a:ext>
            </a:extLst>
          </p:cNvPr>
          <p:cNvSpPr>
            <a:spLocks noGrp="1"/>
          </p:cNvSpPr>
          <p:nvPr>
            <p:ph type="title"/>
          </p:nvPr>
        </p:nvSpPr>
        <p:spPr/>
        <p:txBody>
          <a:bodyPr anchor="b">
            <a:normAutofit/>
          </a:bodyPr>
          <a:lstStyle/>
          <a:p>
            <a:r>
              <a:rPr lang="en-US" sz="3400"/>
              <a:t>Challenges and Limitations</a:t>
            </a:r>
            <a:endParaRPr lang="en-AE" sz="3400"/>
          </a:p>
        </p:txBody>
      </p:sp>
      <p:sp>
        <p:nvSpPr>
          <p:cNvPr id="6" name="Content Placeholder 5">
            <a:extLst>
              <a:ext uri="{FF2B5EF4-FFF2-40B4-BE49-F238E27FC236}">
                <a16:creationId xmlns:a16="http://schemas.microsoft.com/office/drawing/2014/main" id="{7E8E6E22-9A87-86AA-4F03-7D2F93C4F958}"/>
              </a:ext>
            </a:extLst>
          </p:cNvPr>
          <p:cNvSpPr>
            <a:spLocks noGrp="1"/>
          </p:cNvSpPr>
          <p:nvPr>
            <p:ph sz="half" idx="1"/>
          </p:nvPr>
        </p:nvSpPr>
        <p:spPr>
          <a:xfrm>
            <a:off x="612648" y="2356104"/>
            <a:ext cx="5117592" cy="3953256"/>
          </a:xfrm>
        </p:spPr>
        <p:txBody>
          <a:bodyPr>
            <a:normAutofit/>
          </a:bodyPr>
          <a:lstStyle/>
          <a:p>
            <a:pPr lvl="0">
              <a:lnSpc>
                <a:spcPct val="100000"/>
              </a:lnSpc>
            </a:pPr>
            <a:r>
              <a:rPr lang="en-US" sz="1300"/>
              <a:t>Limited access to the complete raw KHATT dataset</a:t>
            </a:r>
          </a:p>
          <a:p>
            <a:pPr lvl="0">
              <a:lnSpc>
                <a:spcPct val="100000"/>
              </a:lnSpc>
            </a:pPr>
            <a:r>
              <a:rPr lang="en-US" sz="1300"/>
              <a:t>Insufficient computational resources despite using NVIDIA Quadro 4000 and RTX 3090 GPUs. </a:t>
            </a:r>
          </a:p>
          <a:p>
            <a:pPr lvl="0">
              <a:lnSpc>
                <a:spcPct val="100000"/>
              </a:lnSpc>
            </a:pPr>
            <a:r>
              <a:rPr lang="en-US" sz="1300"/>
              <a:t>Required renting an A100 GPU via </a:t>
            </a:r>
            <a:r>
              <a:rPr lang="en-US" sz="1300" err="1"/>
              <a:t>RunPod</a:t>
            </a:r>
            <a:r>
              <a:rPr lang="en-US" sz="1300"/>
              <a:t> for adequate performance</a:t>
            </a:r>
          </a:p>
          <a:p>
            <a:pPr lvl="0">
              <a:lnSpc>
                <a:spcPct val="100000"/>
              </a:lnSpc>
            </a:pPr>
            <a:r>
              <a:rPr lang="en-US" sz="1300"/>
              <a:t>Difficulties in implementing CTC loss and decoding accurately</a:t>
            </a:r>
          </a:p>
          <a:p>
            <a:pPr lvl="0">
              <a:lnSpc>
                <a:spcPct val="100000"/>
              </a:lnSpc>
            </a:pPr>
            <a:r>
              <a:rPr lang="en-US" sz="1300" b="0" i="0" u="none"/>
              <a:t>Label encoding affected decoding </a:t>
            </a:r>
            <a:r>
              <a:rPr lang="en-US" sz="1300"/>
              <a:t>performance</a:t>
            </a:r>
            <a:r>
              <a:rPr lang="en-US" sz="1300" b="0" i="0" u="none"/>
              <a:t>:</a:t>
            </a:r>
            <a:endParaRPr lang="en-US" sz="1300"/>
          </a:p>
          <a:p>
            <a:pPr lvl="1">
              <a:lnSpc>
                <a:spcPct val="100000"/>
              </a:lnSpc>
            </a:pPr>
            <a:r>
              <a:rPr lang="en-US" sz="1300" b="0" i="0" u="none"/>
              <a:t>Dataset used </a:t>
            </a:r>
            <a:r>
              <a:rPr lang="en-US" sz="1300" b="1" i="0" u="none"/>
              <a:t>Windows-1256 encoding</a:t>
            </a:r>
            <a:r>
              <a:rPr lang="en-US" sz="1300" b="0" i="0" u="none"/>
              <a:t> for Arabic.</a:t>
            </a:r>
            <a:endParaRPr lang="en-US" sz="1300"/>
          </a:p>
          <a:p>
            <a:pPr lvl="1">
              <a:lnSpc>
                <a:spcPct val="100000"/>
              </a:lnSpc>
            </a:pPr>
            <a:r>
              <a:rPr lang="en-US" sz="1300" b="0" i="0" u="none"/>
              <a:t>Symbols or numbers at the </a:t>
            </a:r>
            <a:r>
              <a:rPr lang="en-US" sz="1300" b="1" i="0" u="none"/>
              <a:t>start of a label</a:t>
            </a:r>
            <a:r>
              <a:rPr lang="en-US" sz="1300" b="0" i="0" u="none"/>
              <a:t> appeared at the </a:t>
            </a:r>
            <a:r>
              <a:rPr lang="en-US" sz="1300" b="1" i="0" u="none"/>
              <a:t>end during decoding</a:t>
            </a:r>
            <a:r>
              <a:rPr lang="en-US" sz="1300" b="0" i="0" u="none"/>
              <a:t>.</a:t>
            </a:r>
            <a:endParaRPr lang="en-US" sz="1300"/>
          </a:p>
          <a:p>
            <a:pPr>
              <a:lnSpc>
                <a:spcPct val="100000"/>
              </a:lnSpc>
            </a:pPr>
            <a:endParaRPr lang="en-AE" sz="1300"/>
          </a:p>
        </p:txBody>
      </p:sp>
      <p:pic>
        <p:nvPicPr>
          <p:cNvPr id="10" name="Content Placeholder 9">
            <a:extLst>
              <a:ext uri="{FF2B5EF4-FFF2-40B4-BE49-F238E27FC236}">
                <a16:creationId xmlns:a16="http://schemas.microsoft.com/office/drawing/2014/main" id="{057B9B73-6168-6B62-7A28-79B6D6B12D70}"/>
              </a:ext>
            </a:extLst>
          </p:cNvPr>
          <p:cNvPicPr>
            <a:picLocks noGrp="1" noChangeAspect="1"/>
          </p:cNvPicPr>
          <p:nvPr>
            <p:ph sz="half" idx="2"/>
          </p:nvPr>
        </p:nvPicPr>
        <p:blipFill>
          <a:blip r:embed="rId3"/>
          <a:stretch>
            <a:fillRect/>
          </a:stretch>
        </p:blipFill>
        <p:spPr>
          <a:xfrm>
            <a:off x="6096000" y="2757302"/>
            <a:ext cx="5601194" cy="2495130"/>
          </a:xfrm>
          <a:prstGeom prst="rect">
            <a:avLst/>
          </a:prstGeom>
          <a:ln>
            <a:solidFill>
              <a:schemeClr val="tx1"/>
            </a:solidFill>
          </a:ln>
        </p:spPr>
      </p:pic>
      <p:sp>
        <p:nvSpPr>
          <p:cNvPr id="12" name="Slide Number Placeholder 11">
            <a:extLst>
              <a:ext uri="{FF2B5EF4-FFF2-40B4-BE49-F238E27FC236}">
                <a16:creationId xmlns:a16="http://schemas.microsoft.com/office/drawing/2014/main" id="{7A88E6DB-571A-619C-4A27-4AE32870A92C}"/>
              </a:ext>
            </a:extLst>
          </p:cNvPr>
          <p:cNvSpPr>
            <a:spLocks noGrp="1"/>
          </p:cNvSpPr>
          <p:nvPr>
            <p:ph type="sldNum" sz="quarter" idx="12"/>
          </p:nvPr>
        </p:nvSpPr>
        <p:spPr/>
        <p:txBody>
          <a:bodyPr/>
          <a:lstStyle/>
          <a:p>
            <a:fld id="{B2DC25EE-239B-4C5F-AAD1-255A7D5F1EE2}" type="slidenum">
              <a:rPr lang="en-US" smtClean="0"/>
              <a:t>21</a:t>
            </a:fld>
            <a:endParaRPr lang="en-US"/>
          </a:p>
        </p:txBody>
      </p:sp>
      <p:sp>
        <p:nvSpPr>
          <p:cNvPr id="31" name="TextBox 30">
            <a:extLst>
              <a:ext uri="{FF2B5EF4-FFF2-40B4-BE49-F238E27FC236}">
                <a16:creationId xmlns:a16="http://schemas.microsoft.com/office/drawing/2014/main" id="{100DC614-207A-717D-4E31-A51E09D00225}"/>
              </a:ext>
            </a:extLst>
          </p:cNvPr>
          <p:cNvSpPr txBox="1"/>
          <p:nvPr/>
        </p:nvSpPr>
        <p:spPr>
          <a:xfrm>
            <a:off x="6047984" y="5388892"/>
            <a:ext cx="5235712" cy="276999"/>
          </a:xfrm>
          <a:prstGeom prst="rect">
            <a:avLst/>
          </a:prstGeom>
          <a:noFill/>
        </p:spPr>
        <p:txBody>
          <a:bodyPr wrap="square" rtlCol="0">
            <a:spAutoFit/>
          </a:bodyPr>
          <a:lstStyle/>
          <a:p>
            <a:pPr algn="ctr"/>
            <a:r>
              <a:rPr lang="en-AE" sz="1200"/>
              <a:t>Figure 7: Sample lines and Correspondiing Label</a:t>
            </a:r>
          </a:p>
        </p:txBody>
      </p:sp>
    </p:spTree>
    <p:extLst>
      <p:ext uri="{BB962C8B-B14F-4D97-AF65-F5344CB8AC3E}">
        <p14:creationId xmlns:p14="http://schemas.microsoft.com/office/powerpoint/2010/main" val="28135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CCF2-3652-3635-0690-B9C445747E08}"/>
              </a:ext>
            </a:extLst>
          </p:cNvPr>
          <p:cNvSpPr>
            <a:spLocks noGrp="1"/>
          </p:cNvSpPr>
          <p:nvPr>
            <p:ph type="title"/>
          </p:nvPr>
        </p:nvSpPr>
        <p:spPr>
          <a:xfrm>
            <a:off x="1011936" y="490150"/>
            <a:ext cx="10168128" cy="1179576"/>
          </a:xfrm>
        </p:spPr>
        <p:txBody>
          <a:bodyPr>
            <a:normAutofit/>
          </a:bodyPr>
          <a:lstStyle/>
          <a:p>
            <a:r>
              <a:rPr lang="en-US"/>
              <a:t>Conclusion</a:t>
            </a:r>
            <a:endParaRPr lang="en-AE"/>
          </a:p>
        </p:txBody>
      </p:sp>
      <p:sp>
        <p:nvSpPr>
          <p:cNvPr id="3" name="Content Placeholder 2">
            <a:extLst>
              <a:ext uri="{FF2B5EF4-FFF2-40B4-BE49-F238E27FC236}">
                <a16:creationId xmlns:a16="http://schemas.microsoft.com/office/drawing/2014/main" id="{AFFBAE7C-812A-F3B5-4A31-2BDF0CEA0319}"/>
              </a:ext>
            </a:extLst>
          </p:cNvPr>
          <p:cNvSpPr>
            <a:spLocks noGrp="1"/>
          </p:cNvSpPr>
          <p:nvPr>
            <p:ph idx="1"/>
          </p:nvPr>
        </p:nvSpPr>
        <p:spPr>
          <a:xfrm>
            <a:off x="595306" y="2083886"/>
            <a:ext cx="10168128" cy="3694176"/>
          </a:xfrm>
        </p:spPr>
        <p:txBody>
          <a:bodyPr/>
          <a:lstStyle/>
          <a:p>
            <a:r>
              <a:rPr lang="en-US" b="0" i="0" u="none" strike="noStrike">
                <a:solidFill>
                  <a:srgbClr val="000000"/>
                </a:solidFill>
                <a:effectLst/>
                <a:latin typeface="-webkit-standard"/>
              </a:rPr>
              <a:t>Developed a deep learning model for Arabic handwriting recognition</a:t>
            </a:r>
          </a:p>
          <a:p>
            <a:r>
              <a:rPr lang="en-US" b="0" i="0" u="none" strike="noStrike">
                <a:solidFill>
                  <a:srgbClr val="000000"/>
                </a:solidFill>
                <a:effectLst/>
                <a:latin typeface="-webkit-standard"/>
              </a:rPr>
              <a:t>Addressed a critical step in preserving Arabic culture and heritage</a:t>
            </a:r>
            <a:endParaRPr lang="en-US">
              <a:solidFill>
                <a:srgbClr val="000000"/>
              </a:solidFill>
              <a:latin typeface="-webkit-standard"/>
            </a:endParaRPr>
          </a:p>
          <a:p>
            <a:r>
              <a:rPr lang="en-US" b="0" i="0" u="none" strike="noStrike">
                <a:solidFill>
                  <a:srgbClr val="000000"/>
                </a:solidFill>
                <a:effectLst/>
                <a:latin typeface="-webkit-standard"/>
              </a:rPr>
              <a:t>Learned about the practical implementation of CTC loss and decoding</a:t>
            </a:r>
          </a:p>
          <a:p>
            <a:r>
              <a:rPr lang="en-US" b="0" i="0" u="none" strike="noStrike">
                <a:solidFill>
                  <a:srgbClr val="000000"/>
                </a:solidFill>
                <a:effectLst/>
                <a:latin typeface="-webkit-standard"/>
              </a:rPr>
              <a:t>Acquired hands-on experience with Optical Character Recognition (OCR) systems</a:t>
            </a:r>
            <a:endParaRPr lang="en-US">
              <a:solidFill>
                <a:srgbClr val="000000"/>
              </a:solidFill>
              <a:latin typeface="-webkit-standard"/>
            </a:endParaRPr>
          </a:p>
          <a:p>
            <a:r>
              <a:rPr lang="en-US" b="0" i="0" u="none" strike="noStrike">
                <a:solidFill>
                  <a:srgbClr val="000000"/>
                </a:solidFill>
                <a:effectLst/>
                <a:latin typeface="-webkit-standard"/>
              </a:rPr>
              <a:t>Overcame challenges and expanded knowledge in deep learning and sequence modeling</a:t>
            </a:r>
            <a:endParaRPr lang="en-AE"/>
          </a:p>
        </p:txBody>
      </p:sp>
      <p:sp>
        <p:nvSpPr>
          <p:cNvPr id="4" name="Slide Number Placeholder 3">
            <a:extLst>
              <a:ext uri="{FF2B5EF4-FFF2-40B4-BE49-F238E27FC236}">
                <a16:creationId xmlns:a16="http://schemas.microsoft.com/office/drawing/2014/main" id="{B8DDEA20-C352-F874-C3C6-D4B1CF76172E}"/>
              </a:ext>
            </a:extLst>
          </p:cNvPr>
          <p:cNvSpPr>
            <a:spLocks noGrp="1"/>
          </p:cNvSpPr>
          <p:nvPr>
            <p:ph type="sldNum" sz="quarter" idx="12"/>
          </p:nvPr>
        </p:nvSpPr>
        <p:spPr/>
        <p:txBody>
          <a:bodyPr/>
          <a:lstStyle/>
          <a:p>
            <a:fld id="{B2DC25EE-239B-4C5F-AAD1-255A7D5F1EE2}" type="slidenum">
              <a:rPr lang="en-US" smtClean="0"/>
              <a:t>22</a:t>
            </a:fld>
            <a:endParaRPr lang="en-US"/>
          </a:p>
        </p:txBody>
      </p:sp>
    </p:spTree>
    <p:extLst>
      <p:ext uri="{BB962C8B-B14F-4D97-AF65-F5344CB8AC3E}">
        <p14:creationId xmlns:p14="http://schemas.microsoft.com/office/powerpoint/2010/main" val="316341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2FCF48-86F5-AC79-832D-93AEF14FAE6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16292F-3CDF-5D85-6F97-3F0FFEF56809}"/>
              </a:ext>
            </a:extLst>
          </p:cNvPr>
          <p:cNvSpPr>
            <a:spLocks noGrp="1"/>
          </p:cNvSpPr>
          <p:nvPr>
            <p:ph type="title"/>
          </p:nvPr>
        </p:nvSpPr>
        <p:spPr>
          <a:xfrm>
            <a:off x="841246" y="978619"/>
            <a:ext cx="5991244" cy="1106424"/>
          </a:xfrm>
        </p:spPr>
        <p:txBody>
          <a:bodyPr>
            <a:normAutofit/>
          </a:bodyPr>
          <a:lstStyle/>
          <a:p>
            <a:r>
              <a:rPr lang="en-US" sz="3200"/>
              <a:t>Future Work</a:t>
            </a:r>
            <a:endParaRPr lang="en-AE" sz="3200"/>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3F96B29-DCDA-3B10-1B50-CDAF7F63C493}"/>
              </a:ext>
            </a:extLst>
          </p:cNvPr>
          <p:cNvSpPr>
            <a:spLocks noGrp="1"/>
          </p:cNvSpPr>
          <p:nvPr>
            <p:ph idx="1"/>
          </p:nvPr>
        </p:nvSpPr>
        <p:spPr>
          <a:xfrm>
            <a:off x="841248" y="2252870"/>
            <a:ext cx="5993892" cy="3560251"/>
          </a:xfrm>
        </p:spPr>
        <p:txBody>
          <a:bodyPr>
            <a:normAutofit/>
          </a:bodyPr>
          <a:lstStyle/>
          <a:p>
            <a:r>
              <a:rPr lang="en-US" sz="1800"/>
              <a:t>Using BlockPreprocessor for input</a:t>
            </a:r>
          </a:p>
          <a:p>
            <a:r>
              <a:rPr lang="en-US" sz="1800"/>
              <a:t>Obtain access to the full dataset/explore others (potential transfer learning)</a:t>
            </a:r>
          </a:p>
          <a:p>
            <a:r>
              <a:rPr lang="en-US" sz="1800"/>
              <a:t>Integrate attention mechanisms </a:t>
            </a:r>
          </a:p>
          <a:p>
            <a:r>
              <a:rPr lang="en-US" sz="1800"/>
              <a:t>Explore positional embeddings</a:t>
            </a:r>
          </a:p>
          <a:p>
            <a:r>
              <a:rPr lang="en-US" sz="1800"/>
              <a:t>Exploring more avenues of post-processing like LLMs</a:t>
            </a:r>
          </a:p>
          <a:p>
            <a:r>
              <a:rPr lang="en-US" sz="1800"/>
              <a:t>Explore finetuning different feature extractors</a:t>
            </a:r>
            <a:endParaRPr lang="en-AE" sz="1800"/>
          </a:p>
        </p:txBody>
      </p:sp>
      <p:pic>
        <p:nvPicPr>
          <p:cNvPr id="4" name="Picture 2" descr="A screenshot of a phone&#10;&#10;Description automatically generated">
            <a:extLst>
              <a:ext uri="{FF2B5EF4-FFF2-40B4-BE49-F238E27FC236}">
                <a16:creationId xmlns:a16="http://schemas.microsoft.com/office/drawing/2014/main" id="{AE7A1CE6-77B7-327D-3D06-0E581D70A8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08109" y="721310"/>
            <a:ext cx="3294742" cy="425128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DAA4941-0B30-7AE6-2561-8A3222A88604}"/>
              </a:ext>
            </a:extLst>
          </p:cNvPr>
          <p:cNvSpPr>
            <a:spLocks noGrp="1"/>
          </p:cNvSpPr>
          <p:nvPr>
            <p:ph type="sldNum" sz="quarter" idx="12"/>
          </p:nvPr>
        </p:nvSpPr>
        <p:spPr/>
        <p:txBody>
          <a:bodyPr/>
          <a:lstStyle/>
          <a:p>
            <a:fld id="{B2DC25EE-239B-4C5F-AAD1-255A7D5F1EE2}" type="slidenum">
              <a:rPr lang="en-US" smtClean="0"/>
              <a:t>23</a:t>
            </a:fld>
            <a:endParaRPr lang="en-US"/>
          </a:p>
        </p:txBody>
      </p:sp>
      <p:sp>
        <p:nvSpPr>
          <p:cNvPr id="8" name="TextBox 7">
            <a:extLst>
              <a:ext uri="{FF2B5EF4-FFF2-40B4-BE49-F238E27FC236}">
                <a16:creationId xmlns:a16="http://schemas.microsoft.com/office/drawing/2014/main" id="{777D88F7-1C5E-1989-CFCF-B173D3F8135E}"/>
              </a:ext>
            </a:extLst>
          </p:cNvPr>
          <p:cNvSpPr txBox="1"/>
          <p:nvPr/>
        </p:nvSpPr>
        <p:spPr>
          <a:xfrm>
            <a:off x="7827264" y="5109115"/>
            <a:ext cx="3456432" cy="830997"/>
          </a:xfrm>
          <a:prstGeom prst="rect">
            <a:avLst/>
          </a:prstGeom>
          <a:noFill/>
        </p:spPr>
        <p:txBody>
          <a:bodyPr wrap="square" rtlCol="0">
            <a:spAutoFit/>
          </a:bodyPr>
          <a:lstStyle/>
          <a:p>
            <a:pPr algn="just">
              <a:spcAft>
                <a:spcPts val="600"/>
              </a:spcAft>
            </a:pPr>
            <a:r>
              <a:rPr lang="en-AE" sz="1200"/>
              <a:t>Figure 8: </a:t>
            </a:r>
            <a:r>
              <a:rPr lang="en-US" sz="1200" err="1"/>
              <a:t>BlockProcessor</a:t>
            </a:r>
            <a:r>
              <a:rPr lang="en-US" sz="1200"/>
              <a:t> transformation: </a:t>
            </a:r>
            <a:br>
              <a:rPr lang="en-US" sz="1200"/>
            </a:br>
            <a:r>
              <a:rPr lang="en-US" sz="1200"/>
              <a:t>(a) Original image and (b) Processed image with resizing and zero-padding, preserving aspect ratio and avoiding information loss.</a:t>
            </a:r>
            <a:endParaRPr lang="en-AE" sz="1200"/>
          </a:p>
        </p:txBody>
      </p:sp>
    </p:spTree>
    <p:extLst>
      <p:ext uri="{BB962C8B-B14F-4D97-AF65-F5344CB8AC3E}">
        <p14:creationId xmlns:p14="http://schemas.microsoft.com/office/powerpoint/2010/main" val="3701280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E23CF7-1BE3-4D96-B5D0-F3E073342103}"/>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732E29B-1A29-A762-F94A-1754A25B8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B5874-C2A0-4ABB-777B-966F18B3253B}"/>
              </a:ext>
            </a:extLst>
          </p:cNvPr>
          <p:cNvSpPr>
            <a:spLocks noGrp="1"/>
          </p:cNvSpPr>
          <p:nvPr>
            <p:ph type="title"/>
          </p:nvPr>
        </p:nvSpPr>
        <p:spPr>
          <a:xfrm>
            <a:off x="841248" y="251312"/>
            <a:ext cx="10506456" cy="1010264"/>
          </a:xfrm>
        </p:spPr>
        <p:txBody>
          <a:bodyPr anchor="ctr">
            <a:normAutofit/>
          </a:bodyPr>
          <a:lstStyle/>
          <a:p>
            <a:pPr lvl="0"/>
            <a:r>
              <a:rPr lang="en-US"/>
              <a:t>References</a:t>
            </a:r>
          </a:p>
        </p:txBody>
      </p:sp>
      <p:sp>
        <p:nvSpPr>
          <p:cNvPr id="38" name="Rectangle 37">
            <a:extLst>
              <a:ext uri="{FF2B5EF4-FFF2-40B4-BE49-F238E27FC236}">
                <a16:creationId xmlns:a16="http://schemas.microsoft.com/office/drawing/2014/main" id="{B65E37E3-D321-C0FF-F6A4-43CDAFD69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1CF06915-ADE0-7673-9973-812E8BF9C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FC01F66F-A50F-2ABA-1227-562B54380946}"/>
              </a:ext>
            </a:extLst>
          </p:cNvPr>
          <p:cNvSpPr>
            <a:spLocks noGrp="1"/>
          </p:cNvSpPr>
          <p:nvPr>
            <p:ph idx="1"/>
          </p:nvPr>
        </p:nvSpPr>
        <p:spPr>
          <a:xfrm>
            <a:off x="841248" y="1710588"/>
            <a:ext cx="10506456" cy="4560824"/>
          </a:xfrm>
        </p:spPr>
        <p:txBody>
          <a:bodyPr>
            <a:normAutofit fontScale="77500" lnSpcReduction="20000"/>
          </a:bodyPr>
          <a:lstStyle/>
          <a:p>
            <a:pPr marL="0" indent="0">
              <a:buNone/>
            </a:pPr>
            <a:r>
              <a:rPr lang="en-US">
                <a:effectLst/>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1</a:t>
            </a:r>
            <a:r>
              <a:rPr lang="en-US">
                <a:effectLst/>
                <a:latin typeface="Times New Roman" panose="02020603050405020304" pitchFamily="18" charset="0"/>
                <a:cs typeface="Times New Roman" panose="02020603050405020304" pitchFamily="18" charset="0"/>
              </a:rPr>
              <a:t>] M. Saeed </a:t>
            </a:r>
            <a:r>
              <a:rPr lang="en-US" i="1">
                <a:effectLst/>
                <a:latin typeface="Times New Roman" panose="02020603050405020304" pitchFamily="18" charset="0"/>
                <a:cs typeface="Times New Roman" panose="02020603050405020304" pitchFamily="18" charset="0"/>
              </a:rPr>
              <a:t>et al.</a:t>
            </a:r>
            <a:r>
              <a:rPr lang="en-US">
                <a:effectLst/>
                <a:latin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cs typeface="Times New Roman" panose="02020603050405020304" pitchFamily="18" charset="0"/>
              </a:rPr>
              <a:t>Muharaf</a:t>
            </a:r>
            <a:r>
              <a:rPr lang="en-US">
                <a:effectLst/>
                <a:latin typeface="Times New Roman" panose="02020603050405020304" pitchFamily="18" charset="0"/>
                <a:cs typeface="Times New Roman" panose="02020603050405020304" pitchFamily="18" charset="0"/>
              </a:rPr>
              <a:t>: Manuscripts of Handwritten Arabic Dataset for Cursive Text Recognition,” Jun. 13, 2024, </a:t>
            </a:r>
            <a:r>
              <a:rPr lang="en-US" i="1" err="1">
                <a:effectLst/>
                <a:latin typeface="Times New Roman" panose="02020603050405020304" pitchFamily="18" charset="0"/>
                <a:cs typeface="Times New Roman" panose="02020603050405020304" pitchFamily="18" charset="0"/>
              </a:rPr>
              <a:t>arXiv</a:t>
            </a:r>
            <a:r>
              <a:rPr lang="en-US">
                <a:effectLst/>
                <a:latin typeface="Times New Roman" panose="02020603050405020304" pitchFamily="18" charset="0"/>
                <a:cs typeface="Times New Roman" panose="02020603050405020304" pitchFamily="18" charset="0"/>
              </a:rPr>
              <a:t>: arXiv:2406.09630. [Online]. Available: </a:t>
            </a:r>
            <a:r>
              <a:rPr lang="en-US">
                <a:effectLst/>
                <a:latin typeface="Times New Roman" panose="02020603050405020304" pitchFamily="18" charset="0"/>
                <a:cs typeface="Times New Roman" panose="02020603050405020304" pitchFamily="18" charset="0"/>
                <a:hlinkClick r:id="rId2"/>
              </a:rPr>
              <a:t>http://arxiv.org/abs/2406.09630</a:t>
            </a:r>
            <a:endParaRPr lang="en-US">
              <a:effectLst/>
              <a:latin typeface="Times New Roman" panose="02020603050405020304" pitchFamily="18" charset="0"/>
              <a:cs typeface="Times New Roman" panose="02020603050405020304" pitchFamily="18" charset="0"/>
            </a:endParaRPr>
          </a:p>
          <a:p>
            <a:pPr marL="0" indent="0">
              <a:buNone/>
            </a:pPr>
            <a:r>
              <a:rPr lang="en-US">
                <a:effectLst/>
                <a:latin typeface="Times New Roman" panose="02020603050405020304" pitchFamily="18" charset="0"/>
                <a:cs typeface="Times New Roman" panose="02020603050405020304" pitchFamily="18" charset="0"/>
              </a:rPr>
              <a:t>[2] N. </a:t>
            </a:r>
            <a:r>
              <a:rPr lang="en-US" err="1">
                <a:effectLst/>
                <a:latin typeface="Times New Roman" panose="02020603050405020304" pitchFamily="18" charset="0"/>
                <a:cs typeface="Times New Roman" panose="02020603050405020304" pitchFamily="18" charset="0"/>
              </a:rPr>
              <a:t>Alrobah</a:t>
            </a:r>
            <a:r>
              <a:rPr lang="en-US">
                <a:effectLst/>
                <a:latin typeface="Times New Roman" panose="02020603050405020304" pitchFamily="18" charset="0"/>
                <a:cs typeface="Times New Roman" panose="02020603050405020304" pitchFamily="18" charset="0"/>
              </a:rPr>
              <a:t> and S. </a:t>
            </a:r>
            <a:r>
              <a:rPr lang="en-US" err="1">
                <a:effectLst/>
                <a:latin typeface="Times New Roman" panose="02020603050405020304" pitchFamily="18" charset="0"/>
                <a:cs typeface="Times New Roman" panose="02020603050405020304" pitchFamily="18" charset="0"/>
              </a:rPr>
              <a:t>Albahli</a:t>
            </a:r>
            <a:r>
              <a:rPr lang="en-US">
                <a:effectLst/>
                <a:latin typeface="Times New Roman" panose="02020603050405020304" pitchFamily="18" charset="0"/>
                <a:cs typeface="Times New Roman" panose="02020603050405020304" pitchFamily="18" charset="0"/>
              </a:rPr>
              <a:t>, “Arabic handwritten recognition using deep learning: A survey,” Arabian Journal for Science and Engineering, vol. 47, no. 8, pp. 9943–9963, 2022.</a:t>
            </a:r>
          </a:p>
          <a:p>
            <a:pPr marL="0" indent="0">
              <a:buNone/>
            </a:pPr>
            <a:r>
              <a:rPr lang="en-US">
                <a:latin typeface="Times New Roman" panose="02020603050405020304" pitchFamily="18" charset="0"/>
                <a:cs typeface="Times New Roman" panose="02020603050405020304" pitchFamily="18" charset="0"/>
              </a:rPr>
              <a:t>[3] L. </a:t>
            </a:r>
            <a:r>
              <a:rPr lang="en-US" err="1">
                <a:latin typeface="Times New Roman" panose="02020603050405020304" pitchFamily="18" charset="0"/>
                <a:cs typeface="Times New Roman" panose="02020603050405020304" pitchFamily="18" charset="0"/>
              </a:rPr>
              <a:t>Mosbah</a:t>
            </a:r>
            <a:r>
              <a:rPr lang="en-US">
                <a:latin typeface="Times New Roman" panose="02020603050405020304" pitchFamily="18" charset="0"/>
                <a:cs typeface="Times New Roman" panose="02020603050405020304" pitchFamily="18" charset="0"/>
              </a:rPr>
              <a:t>, I. </a:t>
            </a:r>
            <a:r>
              <a:rPr lang="en-US" err="1">
                <a:latin typeface="Times New Roman" panose="02020603050405020304" pitchFamily="18" charset="0"/>
                <a:cs typeface="Times New Roman" panose="02020603050405020304" pitchFamily="18" charset="0"/>
              </a:rPr>
              <a:t>Moalla</a:t>
            </a:r>
            <a:r>
              <a:rPr lang="en-US">
                <a:latin typeface="Times New Roman" panose="02020603050405020304" pitchFamily="18" charset="0"/>
                <a:cs typeface="Times New Roman" panose="02020603050405020304" pitchFamily="18" charset="0"/>
              </a:rPr>
              <a:t>, T. M. Hamdani, B. Neji, T. </a:t>
            </a:r>
            <a:r>
              <a:rPr lang="en-US" err="1">
                <a:latin typeface="Times New Roman" panose="02020603050405020304" pitchFamily="18" charset="0"/>
                <a:cs typeface="Times New Roman" panose="02020603050405020304" pitchFamily="18" charset="0"/>
              </a:rPr>
              <a:t>Beyrouthy</a:t>
            </a:r>
            <a:r>
              <a:rPr lang="en-US">
                <a:latin typeface="Times New Roman" panose="02020603050405020304" pitchFamily="18" charset="0"/>
                <a:cs typeface="Times New Roman" panose="02020603050405020304" pitchFamily="18" charset="0"/>
              </a:rPr>
              <a:t>, and A. M. </a:t>
            </a:r>
            <a:r>
              <a:rPr lang="en-US" err="1">
                <a:latin typeface="Times New Roman" panose="02020603050405020304" pitchFamily="18" charset="0"/>
                <a:cs typeface="Times New Roman" panose="02020603050405020304" pitchFamily="18" charset="0"/>
              </a:rPr>
              <a:t>Alimi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Adocrnet</a:t>
            </a:r>
            <a:r>
              <a:rPr lang="en-US">
                <a:latin typeface="Times New Roman" panose="02020603050405020304" pitchFamily="18" charset="0"/>
                <a:cs typeface="Times New Roman" panose="02020603050405020304" pitchFamily="18" charset="0"/>
              </a:rPr>
              <a:t>: A deep learning </a:t>
            </a:r>
            <a:r>
              <a:rPr lang="en-US" err="1">
                <a:latin typeface="Times New Roman" panose="02020603050405020304" pitchFamily="18" charset="0"/>
                <a:cs typeface="Times New Roman" panose="02020603050405020304" pitchFamily="18" charset="0"/>
              </a:rPr>
              <a:t>ocr</a:t>
            </a:r>
            <a:r>
              <a:rPr lang="en-US">
                <a:latin typeface="Times New Roman" panose="02020603050405020304" pitchFamily="18" charset="0"/>
                <a:cs typeface="Times New Roman" panose="02020603050405020304" pitchFamily="18" charset="0"/>
              </a:rPr>
              <a:t> for </a:t>
            </a:r>
            <a:r>
              <a:rPr lang="en-US" err="1">
                <a:latin typeface="Times New Roman" panose="02020603050405020304" pitchFamily="18" charset="0"/>
                <a:cs typeface="Times New Roman" panose="02020603050405020304" pitchFamily="18" charset="0"/>
              </a:rPr>
              <a:t>arabic</a:t>
            </a:r>
            <a:r>
              <a:rPr lang="en-US">
                <a:latin typeface="Times New Roman" panose="02020603050405020304" pitchFamily="18" charset="0"/>
                <a:cs typeface="Times New Roman" panose="02020603050405020304" pitchFamily="18" charset="0"/>
              </a:rPr>
              <a:t> documents recognition,” IEEE Access, 2024.</a:t>
            </a:r>
          </a:p>
          <a:p>
            <a:pPr marL="0" indent="0">
              <a:buNone/>
            </a:pPr>
            <a:r>
              <a:rPr lang="en-US">
                <a:latin typeface="Times New Roman" panose="02020603050405020304" pitchFamily="18" charset="0"/>
                <a:cs typeface="Times New Roman" panose="02020603050405020304" pitchFamily="18" charset="0"/>
              </a:rPr>
              <a:t>[4] A. Chan, A. </a:t>
            </a:r>
            <a:r>
              <a:rPr lang="en-US" err="1">
                <a:latin typeface="Times New Roman" panose="02020603050405020304" pitchFamily="18" charset="0"/>
                <a:cs typeface="Times New Roman" panose="02020603050405020304" pitchFamily="18" charset="0"/>
              </a:rPr>
              <a:t>Mijar</a:t>
            </a:r>
            <a:r>
              <a:rPr lang="en-US">
                <a:latin typeface="Times New Roman" panose="02020603050405020304" pitchFamily="18" charset="0"/>
                <a:cs typeface="Times New Roman" panose="02020603050405020304" pitchFamily="18" charset="0"/>
              </a:rPr>
              <a:t>, M. Saeed, C.-W. Wong, and A. Khater, “</a:t>
            </a:r>
            <a:r>
              <a:rPr lang="en-US" err="1">
                <a:latin typeface="Times New Roman" panose="02020603050405020304" pitchFamily="18" charset="0"/>
                <a:cs typeface="Times New Roman" panose="02020603050405020304" pitchFamily="18" charset="0"/>
              </a:rPr>
              <a:t>Hatformer</a:t>
            </a:r>
            <a:r>
              <a:rPr lang="en-US">
                <a:latin typeface="Times New Roman" panose="02020603050405020304" pitchFamily="18" charset="0"/>
                <a:cs typeface="Times New Roman" panose="02020603050405020304" pitchFamily="18" charset="0"/>
              </a:rPr>
              <a:t>: Historic handwritten </a:t>
            </a:r>
            <a:r>
              <a:rPr lang="en-US" err="1">
                <a:latin typeface="Times New Roman" panose="02020603050405020304" pitchFamily="18" charset="0"/>
                <a:cs typeface="Times New Roman" panose="02020603050405020304" pitchFamily="18" charset="0"/>
              </a:rPr>
              <a:t>arabic</a:t>
            </a:r>
            <a:r>
              <a:rPr lang="en-US">
                <a:latin typeface="Times New Roman" panose="02020603050405020304" pitchFamily="18" charset="0"/>
                <a:cs typeface="Times New Roman" panose="02020603050405020304" pitchFamily="18" charset="0"/>
              </a:rPr>
              <a:t> text recognition with transformers,” </a:t>
            </a:r>
            <a:r>
              <a:rPr lang="en-US" err="1">
                <a:latin typeface="Times New Roman" panose="02020603050405020304" pitchFamily="18" charset="0"/>
                <a:cs typeface="Times New Roman" panose="02020603050405020304" pitchFamily="18" charset="0"/>
              </a:rPr>
              <a:t>arXiv</a:t>
            </a:r>
            <a:r>
              <a:rPr lang="en-US">
                <a:latin typeface="Times New Roman" panose="02020603050405020304" pitchFamily="18" charset="0"/>
                <a:cs typeface="Times New Roman" panose="02020603050405020304" pitchFamily="18" charset="0"/>
              </a:rPr>
              <a:t> preprint arXiv:2410.02179, 2024.</a:t>
            </a:r>
          </a:p>
          <a:p>
            <a:pPr marL="0" indent="0">
              <a:buNone/>
            </a:pPr>
            <a:r>
              <a:rPr lang="en-US">
                <a:latin typeface="Times New Roman" panose="02020603050405020304" pitchFamily="18" charset="0"/>
                <a:cs typeface="Times New Roman" panose="02020603050405020304" pitchFamily="18" charset="0"/>
              </a:rPr>
              <a:t>[5]  A. Mutawa, M. Y. </a:t>
            </a:r>
            <a:r>
              <a:rPr lang="en-US" err="1">
                <a:latin typeface="Times New Roman" panose="02020603050405020304" pitchFamily="18" charset="0"/>
                <a:cs typeface="Times New Roman" panose="02020603050405020304" pitchFamily="18" charset="0"/>
              </a:rPr>
              <a:t>Allaho</a:t>
            </a:r>
            <a:r>
              <a:rPr lang="en-US">
                <a:latin typeface="Times New Roman" panose="02020603050405020304" pitchFamily="18" charset="0"/>
                <a:cs typeface="Times New Roman" panose="02020603050405020304" pitchFamily="18" charset="0"/>
              </a:rPr>
              <a:t>, and M. Al-</a:t>
            </a:r>
            <a:r>
              <a:rPr lang="en-US" err="1">
                <a:latin typeface="Times New Roman" panose="02020603050405020304" pitchFamily="18" charset="0"/>
                <a:cs typeface="Times New Roman" panose="02020603050405020304" pitchFamily="18" charset="0"/>
              </a:rPr>
              <a:t>Hajeri</a:t>
            </a:r>
            <a:r>
              <a:rPr lang="en-US">
                <a:latin typeface="Times New Roman" panose="02020603050405020304" pitchFamily="18" charset="0"/>
                <a:cs typeface="Times New Roman" panose="02020603050405020304" pitchFamily="18" charset="0"/>
              </a:rPr>
              <a:t>, “Machine learning approach for </a:t>
            </a:r>
            <a:r>
              <a:rPr lang="en-US" err="1">
                <a:latin typeface="Times New Roman" panose="02020603050405020304" pitchFamily="18" charset="0"/>
                <a:cs typeface="Times New Roman" panose="02020603050405020304" pitchFamily="18" charset="0"/>
              </a:rPr>
              <a:t>arabic</a:t>
            </a:r>
            <a:r>
              <a:rPr lang="en-US">
                <a:latin typeface="Times New Roman" panose="02020603050405020304" pitchFamily="18" charset="0"/>
                <a:cs typeface="Times New Roman" panose="02020603050405020304" pitchFamily="18" charset="0"/>
              </a:rPr>
              <a:t> handwritten recognition,” Applied Sciences, vol. 14, no. 19, p. 9020, 2024.</a:t>
            </a:r>
          </a:p>
          <a:p>
            <a:pPr marL="0" indent="0">
              <a:buNone/>
            </a:pPr>
            <a:r>
              <a:rPr lang="en-US">
                <a:latin typeface="Times New Roman" panose="02020603050405020304" pitchFamily="18" charset="0"/>
                <a:cs typeface="Times New Roman" panose="02020603050405020304" pitchFamily="18" charset="0"/>
              </a:rPr>
              <a:t>[6] S. A. Mahmoud, I. Ahmad, W. G. Al-Khatib, M. </a:t>
            </a:r>
            <a:r>
              <a:rPr lang="en-US" err="1">
                <a:latin typeface="Times New Roman" panose="02020603050405020304" pitchFamily="18" charset="0"/>
                <a:cs typeface="Times New Roman" panose="02020603050405020304" pitchFamily="18" charset="0"/>
              </a:rPr>
              <a:t>Alshayeb</a:t>
            </a:r>
            <a:r>
              <a:rPr lang="en-US">
                <a:latin typeface="Times New Roman" panose="02020603050405020304" pitchFamily="18" charset="0"/>
                <a:cs typeface="Times New Roman" panose="02020603050405020304" pitchFamily="18" charset="0"/>
              </a:rPr>
              <a:t>, M. T. Parvez, V. </a:t>
            </a:r>
            <a:r>
              <a:rPr lang="en-US" err="1">
                <a:latin typeface="Times New Roman" panose="02020603050405020304" pitchFamily="18" charset="0"/>
                <a:cs typeface="Times New Roman" panose="02020603050405020304" pitchFamily="18" charset="0"/>
              </a:rPr>
              <a:t>M¨argner</a:t>
            </a:r>
            <a:r>
              <a:rPr lang="en-US">
                <a:latin typeface="Times New Roman" panose="02020603050405020304" pitchFamily="18" charset="0"/>
                <a:cs typeface="Times New Roman" panose="02020603050405020304" pitchFamily="18" charset="0"/>
              </a:rPr>
              <a:t>, and G. A. Fink, “</a:t>
            </a:r>
            <a:r>
              <a:rPr lang="en-US" err="1">
                <a:latin typeface="Times New Roman" panose="02020603050405020304" pitchFamily="18" charset="0"/>
                <a:cs typeface="Times New Roman" panose="02020603050405020304" pitchFamily="18" charset="0"/>
              </a:rPr>
              <a:t>Khatt</a:t>
            </a:r>
            <a:r>
              <a:rPr lang="en-US">
                <a:latin typeface="Times New Roman" panose="02020603050405020304" pitchFamily="18" charset="0"/>
                <a:cs typeface="Times New Roman" panose="02020603050405020304" pitchFamily="18" charset="0"/>
              </a:rPr>
              <a:t>: An open </a:t>
            </a:r>
            <a:r>
              <a:rPr lang="en-US" err="1">
                <a:latin typeface="Times New Roman" panose="02020603050405020304" pitchFamily="18" charset="0"/>
                <a:cs typeface="Times New Roman" panose="02020603050405020304" pitchFamily="18" charset="0"/>
              </a:rPr>
              <a:t>arabic</a:t>
            </a:r>
            <a:r>
              <a:rPr lang="en-US">
                <a:latin typeface="Times New Roman" panose="02020603050405020304" pitchFamily="18" charset="0"/>
                <a:cs typeface="Times New Roman" panose="02020603050405020304" pitchFamily="18" charset="0"/>
              </a:rPr>
              <a:t> offline handwritten text database,” Pattern Recognition, vol. 47, no. 3, pp. 1096–1112, 2014.</a:t>
            </a:r>
          </a:p>
          <a:p>
            <a:pPr marL="0" indent="0">
              <a:buNone/>
            </a:pPr>
            <a:r>
              <a:rPr lang="en-US">
                <a:latin typeface="Times New Roman" panose="02020603050405020304" pitchFamily="18" charset="0"/>
                <a:cs typeface="Times New Roman" panose="02020603050405020304" pitchFamily="18" charset="0"/>
              </a:rPr>
              <a:t>[7] https://</a:t>
            </a:r>
            <a:r>
              <a:rPr lang="en-US" err="1">
                <a:latin typeface="Times New Roman" panose="02020603050405020304" pitchFamily="18" charset="0"/>
                <a:cs typeface="Times New Roman" panose="02020603050405020304" pitchFamily="18" charset="0"/>
              </a:rPr>
              <a:t>www.kaggle.com</a:t>
            </a:r>
            <a:r>
              <a:rPr lang="en-US">
                <a:latin typeface="Times New Roman" panose="02020603050405020304" pitchFamily="18" charset="0"/>
                <a:cs typeface="Times New Roman" panose="02020603050405020304" pitchFamily="18" charset="0"/>
              </a:rPr>
              <a:t>/datasets/</a:t>
            </a:r>
            <a:r>
              <a:rPr lang="en-US" err="1">
                <a:latin typeface="Times New Roman" panose="02020603050405020304" pitchFamily="18" charset="0"/>
                <a:cs typeface="Times New Roman" panose="02020603050405020304" pitchFamily="18" charset="0"/>
              </a:rPr>
              <a:t>iraqyomar</a:t>
            </a:r>
            <a:r>
              <a:rPr lang="en-US">
                <a:latin typeface="Times New Roman" panose="02020603050405020304" pitchFamily="18" charset="0"/>
                <a:cs typeface="Times New Roman" panose="02020603050405020304" pitchFamily="18" charset="0"/>
              </a:rPr>
              <a:t>/</a:t>
            </a:r>
            <a:r>
              <a:rPr lang="en-US" err="1">
                <a:latin typeface="Times New Roman" panose="02020603050405020304" pitchFamily="18" charset="0"/>
                <a:cs typeface="Times New Roman" panose="02020603050405020304" pitchFamily="18" charset="0"/>
              </a:rPr>
              <a:t>khatt</a:t>
            </a:r>
            <a:r>
              <a:rPr lang="en-US">
                <a:latin typeface="Times New Roman" panose="02020603050405020304" pitchFamily="18" charset="0"/>
                <a:cs typeface="Times New Roman" panose="02020603050405020304" pitchFamily="18" charset="0"/>
              </a:rPr>
              <a:t>-</a:t>
            </a:r>
            <a:r>
              <a:rPr lang="en-US" err="1">
                <a:latin typeface="Times New Roman" panose="02020603050405020304" pitchFamily="18" charset="0"/>
                <a:cs typeface="Times New Roman" panose="02020603050405020304" pitchFamily="18" charset="0"/>
              </a:rPr>
              <a:t>arabic</a:t>
            </a:r>
            <a:r>
              <a:rPr lang="en-US">
                <a:latin typeface="Times New Roman" panose="02020603050405020304" pitchFamily="18" charset="0"/>
                <a:cs typeface="Times New Roman" panose="02020603050405020304" pitchFamily="18" charset="0"/>
              </a:rPr>
              <a:t>-hand-written-lines</a:t>
            </a:r>
          </a:p>
          <a:p>
            <a:pPr marL="0" indent="0">
              <a:buNone/>
            </a:pPr>
            <a:endParaRPr lang="en-US">
              <a:effectLst/>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B860D2E-DB10-0B2D-CFB6-89757CAA01A8}"/>
              </a:ext>
            </a:extLst>
          </p:cNvPr>
          <p:cNvSpPr>
            <a:spLocks noGrp="1"/>
          </p:cNvSpPr>
          <p:nvPr>
            <p:ph type="sldNum" sz="quarter" idx="12"/>
          </p:nvPr>
        </p:nvSpPr>
        <p:spPr/>
        <p:txBody>
          <a:bodyPr/>
          <a:lstStyle/>
          <a:p>
            <a:fld id="{B2DC25EE-239B-4C5F-AAD1-255A7D5F1EE2}" type="slidenum">
              <a:rPr lang="en-US" smtClean="0"/>
              <a:t>24</a:t>
            </a:fld>
            <a:endParaRPr lang="en-US"/>
          </a:p>
        </p:txBody>
      </p:sp>
    </p:spTree>
    <p:extLst>
      <p:ext uri="{BB962C8B-B14F-4D97-AF65-F5344CB8AC3E}">
        <p14:creationId xmlns:p14="http://schemas.microsoft.com/office/powerpoint/2010/main" val="4199926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40">
            <a:extLst>
              <a:ext uri="{FF2B5EF4-FFF2-40B4-BE49-F238E27FC236}">
                <a16:creationId xmlns:a16="http://schemas.microsoft.com/office/drawing/2014/main" id="{3E3ED910-979B-508F-0B2C-9AC32A06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D36EA369-C517-71AE-A333-1FAED0106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638176"/>
            <a:ext cx="11151471" cy="5581648"/>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DEE7C0-D4B4-7B4D-CBA8-749D097074E0}"/>
              </a:ext>
            </a:extLst>
          </p:cNvPr>
          <p:cNvSpPr>
            <a:spLocks noGrp="1"/>
          </p:cNvSpPr>
          <p:nvPr>
            <p:ph type="title"/>
          </p:nvPr>
        </p:nvSpPr>
        <p:spPr>
          <a:xfrm>
            <a:off x="2250879" y="1055057"/>
            <a:ext cx="7690243" cy="2918130"/>
          </a:xfrm>
        </p:spPr>
        <p:txBody>
          <a:bodyPr vert="horz" lIns="91440" tIns="45720" rIns="91440" bIns="45720" rtlCol="0" anchor="b">
            <a:normAutofit/>
          </a:bodyPr>
          <a:lstStyle/>
          <a:p>
            <a:pPr algn="ctr"/>
            <a:r>
              <a:rPr lang="en-US" sz="6000"/>
              <a:t>Thank you!</a:t>
            </a:r>
          </a:p>
        </p:txBody>
      </p:sp>
      <p:sp>
        <p:nvSpPr>
          <p:cNvPr id="4" name="Title 1">
            <a:extLst>
              <a:ext uri="{FF2B5EF4-FFF2-40B4-BE49-F238E27FC236}">
                <a16:creationId xmlns:a16="http://schemas.microsoft.com/office/drawing/2014/main" id="{FAD04BCF-DB30-C7D0-6A7C-D5EBDEA649E6}"/>
              </a:ext>
            </a:extLst>
          </p:cNvPr>
          <p:cNvSpPr txBox="1">
            <a:spLocks/>
          </p:cNvSpPr>
          <p:nvPr/>
        </p:nvSpPr>
        <p:spPr>
          <a:xfrm>
            <a:off x="2432720" y="4197350"/>
            <a:ext cx="7326560" cy="11577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lnSpc>
                <a:spcPct val="110000"/>
              </a:lnSpc>
              <a:spcBef>
                <a:spcPts val="1000"/>
              </a:spcBef>
            </a:pPr>
            <a:r>
              <a:rPr lang="en-US" sz="2400">
                <a:latin typeface="+mn-lt"/>
                <a:ea typeface="+mn-ea"/>
                <a:cs typeface="+mn-cs"/>
              </a:rPr>
              <a:t>Q&amp;A</a:t>
            </a:r>
          </a:p>
        </p:txBody>
      </p:sp>
      <p:sp>
        <p:nvSpPr>
          <p:cNvPr id="43" name="Rectangle 42">
            <a:extLst>
              <a:ext uri="{FF2B5EF4-FFF2-40B4-BE49-F238E27FC236}">
                <a16:creationId xmlns:a16="http://schemas.microsoft.com/office/drawing/2014/main" id="{E180C1AD-8416-EEC2-E3FC-A6A726BED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1992" y="272416"/>
            <a:ext cx="128016"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A136F27-37D1-A75C-3318-96ADC2FB3406}"/>
              </a:ext>
            </a:extLst>
          </p:cNvPr>
          <p:cNvSpPr>
            <a:spLocks noGrp="1"/>
          </p:cNvSpPr>
          <p:nvPr>
            <p:ph type="sldNum" sz="quarter" idx="12"/>
          </p:nvPr>
        </p:nvSpPr>
        <p:spPr/>
        <p:txBody>
          <a:bodyPr/>
          <a:lstStyle/>
          <a:p>
            <a:fld id="{B2DC25EE-239B-4C5F-AAD1-255A7D5F1EE2}" type="slidenum">
              <a:rPr lang="en-US" smtClean="0"/>
              <a:t>25</a:t>
            </a:fld>
            <a:endParaRPr lang="en-US"/>
          </a:p>
        </p:txBody>
      </p:sp>
    </p:spTree>
    <p:extLst>
      <p:ext uri="{BB962C8B-B14F-4D97-AF65-F5344CB8AC3E}">
        <p14:creationId xmlns:p14="http://schemas.microsoft.com/office/powerpoint/2010/main" val="424241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0E5C2-4278-CD72-3FFB-947DF4794432}"/>
              </a:ext>
            </a:extLst>
          </p:cNvPr>
          <p:cNvSpPr>
            <a:spLocks noGrp="1"/>
          </p:cNvSpPr>
          <p:nvPr>
            <p:ph type="title"/>
          </p:nvPr>
        </p:nvSpPr>
        <p:spPr/>
        <p:txBody>
          <a:bodyPr/>
          <a:lstStyle/>
          <a:p>
            <a:r>
              <a:rPr lang="en-US" sz="6600"/>
              <a:t>Introduction and Motivation</a:t>
            </a:r>
            <a:endParaRPr lang="en-AE"/>
          </a:p>
        </p:txBody>
      </p:sp>
      <p:sp>
        <p:nvSpPr>
          <p:cNvPr id="5" name="Text Placeholder 4">
            <a:extLst>
              <a:ext uri="{FF2B5EF4-FFF2-40B4-BE49-F238E27FC236}">
                <a16:creationId xmlns:a16="http://schemas.microsoft.com/office/drawing/2014/main" id="{7A2E0E9B-843B-61E3-C4AD-36DB1BAB5971}"/>
              </a:ext>
            </a:extLst>
          </p:cNvPr>
          <p:cNvSpPr>
            <a:spLocks noGrp="1"/>
          </p:cNvSpPr>
          <p:nvPr>
            <p:ph type="body" idx="1"/>
          </p:nvPr>
        </p:nvSpPr>
        <p:spPr/>
        <p:txBody>
          <a:bodyPr/>
          <a:lstStyle/>
          <a:p>
            <a:endParaRPr lang="en-AE"/>
          </a:p>
        </p:txBody>
      </p:sp>
      <p:sp>
        <p:nvSpPr>
          <p:cNvPr id="2" name="Slide Number Placeholder 1">
            <a:extLst>
              <a:ext uri="{FF2B5EF4-FFF2-40B4-BE49-F238E27FC236}">
                <a16:creationId xmlns:a16="http://schemas.microsoft.com/office/drawing/2014/main" id="{5E63F3F2-BF9C-0E81-AC7D-C436C6D89CB2}"/>
              </a:ext>
            </a:extLst>
          </p:cNvPr>
          <p:cNvSpPr>
            <a:spLocks noGrp="1"/>
          </p:cNvSpPr>
          <p:nvPr>
            <p:ph type="sldNum" sz="quarter" idx="12"/>
          </p:nvPr>
        </p:nvSpPr>
        <p:spPr/>
        <p:txBody>
          <a:bodyPr/>
          <a:lstStyle/>
          <a:p>
            <a:fld id="{B2DC25EE-239B-4C5F-AAD1-255A7D5F1EE2}" type="slidenum">
              <a:rPr lang="en-US" smtClean="0"/>
              <a:t>3</a:t>
            </a:fld>
            <a:endParaRPr lang="en-US"/>
          </a:p>
        </p:txBody>
      </p:sp>
    </p:spTree>
    <p:extLst>
      <p:ext uri="{BB962C8B-B14F-4D97-AF65-F5344CB8AC3E}">
        <p14:creationId xmlns:p14="http://schemas.microsoft.com/office/powerpoint/2010/main" val="269764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0E0C8-FDCE-3725-2AE3-50E7F036F06A}"/>
              </a:ext>
            </a:extLst>
          </p:cNvPr>
          <p:cNvSpPr>
            <a:spLocks noGrp="1"/>
          </p:cNvSpPr>
          <p:nvPr>
            <p:ph type="title"/>
          </p:nvPr>
        </p:nvSpPr>
        <p:spPr>
          <a:xfrm>
            <a:off x="5080216" y="1076324"/>
            <a:ext cx="6272784" cy="1535051"/>
          </a:xfrm>
        </p:spPr>
        <p:txBody>
          <a:bodyPr anchor="b">
            <a:normAutofit/>
          </a:bodyPr>
          <a:lstStyle/>
          <a:p>
            <a:r>
              <a:rPr lang="en-US" sz="5200"/>
              <a:t>Introduction</a:t>
            </a:r>
            <a:endParaRPr lang="en-AE" sz="5200"/>
          </a:p>
        </p:txBody>
      </p:sp>
      <p:pic>
        <p:nvPicPr>
          <p:cNvPr id="5" name="Picture 4" descr="A close-up of several old books&#10;&#10;Description automatically generated">
            <a:extLst>
              <a:ext uri="{FF2B5EF4-FFF2-40B4-BE49-F238E27FC236}">
                <a16:creationId xmlns:a16="http://schemas.microsoft.com/office/drawing/2014/main" id="{54B96E5C-55F4-097F-9C01-15821AD16035}"/>
              </a:ext>
            </a:extLst>
          </p:cNvPr>
          <p:cNvPicPr>
            <a:picLocks noChangeAspect="1"/>
          </p:cNvPicPr>
          <p:nvPr/>
        </p:nvPicPr>
        <p:blipFill>
          <a:blip r:embed="rId2"/>
          <a:srcRect l="33123" r="22697" b="-2"/>
          <a:stretch/>
        </p:blipFill>
        <p:spPr>
          <a:xfrm>
            <a:off x="20" y="10"/>
            <a:ext cx="4505305" cy="6857990"/>
          </a:xfrm>
          <a:prstGeom prst="rect">
            <a:avLst/>
          </a:prstGeom>
        </p:spPr>
      </p:pic>
      <p:sp>
        <p:nvSpPr>
          <p:cNvPr id="46"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5652D77-B8DF-A381-8B36-5C66B11AB14D}"/>
              </a:ext>
            </a:extLst>
          </p:cNvPr>
          <p:cNvSpPr>
            <a:spLocks noGrp="1"/>
          </p:cNvSpPr>
          <p:nvPr>
            <p:ph idx="1"/>
          </p:nvPr>
        </p:nvSpPr>
        <p:spPr>
          <a:xfrm>
            <a:off x="5080216" y="3351276"/>
            <a:ext cx="6272784" cy="2825686"/>
          </a:xfrm>
        </p:spPr>
        <p:txBody>
          <a:bodyPr>
            <a:normAutofit/>
          </a:bodyPr>
          <a:lstStyle/>
          <a:p>
            <a:pPr>
              <a:lnSpc>
                <a:spcPct val="100000"/>
              </a:lnSpc>
              <a:buFont typeface="Arial" panose="020B0604020202020204" pitchFamily="34" charset="0"/>
              <a:buChar char="•"/>
            </a:pPr>
            <a:r>
              <a:rPr lang="en-US" sz="1500" b="1" i="0" u="none" strike="noStrike">
                <a:effectLst/>
              </a:rPr>
              <a:t>What is Arabic handwritten text recognition (HTR) ?</a:t>
            </a:r>
            <a:endParaRPr lang="en-US" sz="1500" b="0" i="0" u="none" strike="noStrike">
              <a:effectLst/>
            </a:endParaRPr>
          </a:p>
          <a:p>
            <a:pPr marL="742950" lvl="1" indent="-285750">
              <a:lnSpc>
                <a:spcPct val="100000"/>
              </a:lnSpc>
              <a:buFont typeface="Arial" panose="020B0604020202020204" pitchFamily="34" charset="0"/>
              <a:buChar char="•"/>
            </a:pPr>
            <a:r>
              <a:rPr lang="en-US" sz="1500" b="0" i="0" u="none" strike="noStrike">
                <a:effectLst/>
              </a:rPr>
              <a:t>A system to convert Arabic handwritten text into digital formats for use in archives, education, and automation.</a:t>
            </a:r>
          </a:p>
          <a:p>
            <a:pPr>
              <a:lnSpc>
                <a:spcPct val="100000"/>
              </a:lnSpc>
              <a:buFont typeface="Arial" panose="020B0604020202020204" pitchFamily="34" charset="0"/>
              <a:buChar char="•"/>
            </a:pPr>
            <a:r>
              <a:rPr lang="en-US" sz="1500" b="1" i="0" u="none" strike="noStrike">
                <a:effectLst/>
              </a:rPr>
              <a:t>Why is it important?</a:t>
            </a:r>
            <a:endParaRPr lang="en-US" sz="1500" b="0" i="0" u="none" strike="noStrike">
              <a:effectLst/>
            </a:endParaRPr>
          </a:p>
          <a:p>
            <a:pPr marL="742950" lvl="1" indent="-285750">
              <a:lnSpc>
                <a:spcPct val="100000"/>
              </a:lnSpc>
              <a:buFont typeface="Arial" panose="020B0604020202020204" pitchFamily="34" charset="0"/>
              <a:buChar char="•"/>
            </a:pPr>
            <a:r>
              <a:rPr lang="en-US" sz="1500" b="0" i="0" u="none" strike="noStrike">
                <a:effectLst/>
              </a:rPr>
              <a:t>Arabic is spoken by over </a:t>
            </a:r>
            <a:r>
              <a:rPr lang="en-US" sz="1500" b="1" i="0" u="none" strike="noStrike">
                <a:effectLst/>
              </a:rPr>
              <a:t>400 million people</a:t>
            </a:r>
            <a:r>
              <a:rPr lang="en-US" sz="1500" b="0" i="0" u="none" strike="noStrike">
                <a:effectLst/>
              </a:rPr>
              <a:t>, the </a:t>
            </a:r>
            <a:r>
              <a:rPr lang="en-US" sz="1500" b="1" i="0" u="none" strike="noStrike">
                <a:effectLst/>
              </a:rPr>
              <a:t>official language in 25 countries</a:t>
            </a:r>
            <a:r>
              <a:rPr lang="en-US" sz="1500" b="0" i="0" u="none" strike="noStrike">
                <a:effectLst/>
              </a:rPr>
              <a:t>, and one of the </a:t>
            </a:r>
            <a:r>
              <a:rPr lang="en-US" sz="1500" b="1" i="0" u="none" strike="noStrike">
                <a:effectLst/>
              </a:rPr>
              <a:t>six UN languages</a:t>
            </a:r>
            <a:r>
              <a:rPr lang="en-US" sz="1500" b="0" i="0" u="none" strike="noStrike">
                <a:effectLst/>
              </a:rPr>
              <a:t>.</a:t>
            </a:r>
          </a:p>
          <a:p>
            <a:pPr marL="742950" lvl="1" indent="-285750">
              <a:lnSpc>
                <a:spcPct val="100000"/>
              </a:lnSpc>
              <a:buFont typeface="Arial" panose="020B0604020202020204" pitchFamily="34" charset="0"/>
              <a:buChar char="•"/>
            </a:pPr>
            <a:r>
              <a:rPr lang="en-US" sz="1500" b="0" i="0" u="none" strike="noStrike">
                <a:effectLst/>
              </a:rPr>
              <a:t>Critical for </a:t>
            </a:r>
            <a:r>
              <a:rPr lang="en-US" sz="1500" b="1" i="0" u="none" strike="noStrike">
                <a:effectLst/>
              </a:rPr>
              <a:t>preserving cultural heritage</a:t>
            </a:r>
            <a:r>
              <a:rPr lang="en-US" sz="1500" b="0" i="0" u="none" strike="noStrike">
                <a:effectLst/>
              </a:rPr>
              <a:t> and </a:t>
            </a:r>
            <a:r>
              <a:rPr lang="en-US" sz="1500" b="1" i="0" u="none" strike="noStrike">
                <a:effectLst/>
              </a:rPr>
              <a:t>enhancing digital workflows</a:t>
            </a:r>
            <a:r>
              <a:rPr lang="en-US" sz="1500" b="0" i="0" u="none" strike="noStrike">
                <a:effectLst/>
              </a:rPr>
              <a:t>.</a:t>
            </a:r>
          </a:p>
        </p:txBody>
      </p:sp>
      <p:sp>
        <p:nvSpPr>
          <p:cNvPr id="4" name="Slide Number Placeholder 3">
            <a:extLst>
              <a:ext uri="{FF2B5EF4-FFF2-40B4-BE49-F238E27FC236}">
                <a16:creationId xmlns:a16="http://schemas.microsoft.com/office/drawing/2014/main" id="{4ED05B8D-E047-C03E-B7B7-2B0DC14A5100}"/>
              </a:ext>
            </a:extLst>
          </p:cNvPr>
          <p:cNvSpPr>
            <a:spLocks noGrp="1"/>
          </p:cNvSpPr>
          <p:nvPr>
            <p:ph type="sldNum" sz="quarter" idx="12"/>
          </p:nvPr>
        </p:nvSpPr>
        <p:spPr/>
        <p:txBody>
          <a:bodyPr/>
          <a:lstStyle/>
          <a:p>
            <a:fld id="{B2DC25EE-239B-4C5F-AAD1-255A7D5F1EE2}" type="slidenum">
              <a:rPr lang="en-US" smtClean="0"/>
              <a:t>4</a:t>
            </a:fld>
            <a:endParaRPr lang="en-US"/>
          </a:p>
        </p:txBody>
      </p:sp>
    </p:spTree>
    <p:extLst>
      <p:ext uri="{BB962C8B-B14F-4D97-AF65-F5344CB8AC3E}">
        <p14:creationId xmlns:p14="http://schemas.microsoft.com/office/powerpoint/2010/main" val="3491741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3" name="Rectangle 9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C009D1-4ECB-E0B1-F3F8-EB413B8BFB40}"/>
              </a:ext>
            </a:extLst>
          </p:cNvPr>
          <p:cNvSpPr>
            <a:spLocks noGrp="1"/>
          </p:cNvSpPr>
          <p:nvPr>
            <p:ph type="title"/>
          </p:nvPr>
        </p:nvSpPr>
        <p:spPr>
          <a:xfrm>
            <a:off x="841246" y="978619"/>
            <a:ext cx="5991244" cy="1106424"/>
          </a:xfrm>
        </p:spPr>
        <p:txBody>
          <a:bodyPr>
            <a:normAutofit/>
          </a:bodyPr>
          <a:lstStyle/>
          <a:p>
            <a:r>
              <a:rPr lang="en-AE" sz="3200"/>
              <a:t>Motivation</a:t>
            </a:r>
          </a:p>
        </p:txBody>
      </p:sp>
      <p:sp>
        <p:nvSpPr>
          <p:cNvPr id="94" name="Rectangle 9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646B53-8D6B-680E-E204-78ACF42CECAD}"/>
              </a:ext>
            </a:extLst>
          </p:cNvPr>
          <p:cNvSpPr>
            <a:spLocks noGrp="1"/>
          </p:cNvSpPr>
          <p:nvPr>
            <p:ph idx="1"/>
          </p:nvPr>
        </p:nvSpPr>
        <p:spPr>
          <a:xfrm>
            <a:off x="841248" y="2252870"/>
            <a:ext cx="5993892" cy="3560251"/>
          </a:xfrm>
        </p:spPr>
        <p:txBody>
          <a:bodyPr>
            <a:normAutofit/>
          </a:bodyPr>
          <a:lstStyle/>
          <a:p>
            <a:pPr>
              <a:lnSpc>
                <a:spcPct val="100000"/>
              </a:lnSpc>
              <a:buFont typeface="Arial" panose="020B0604020202020204" pitchFamily="34" charset="0"/>
              <a:buChar char="•"/>
            </a:pPr>
            <a:r>
              <a:rPr lang="en-US" sz="1500" b="1" i="0" u="none" strike="noStrike">
                <a:effectLst/>
              </a:rPr>
              <a:t>Challenges</a:t>
            </a:r>
            <a:r>
              <a:rPr lang="en-US" sz="1500" b="0" i="0" u="none" strike="noStrike">
                <a:effectLst/>
              </a:rPr>
              <a:t>:</a:t>
            </a:r>
          </a:p>
          <a:p>
            <a:pPr marL="742950" lvl="1" indent="-285750">
              <a:lnSpc>
                <a:spcPct val="100000"/>
              </a:lnSpc>
              <a:buFont typeface="Arial" panose="020B0604020202020204" pitchFamily="34" charset="0"/>
              <a:buChar char="•"/>
            </a:pPr>
            <a:r>
              <a:rPr lang="en-US" sz="1500" b="0" i="0" u="none" strike="noStrike">
                <a:effectLst/>
              </a:rPr>
              <a:t>Cursive script with </a:t>
            </a:r>
            <a:r>
              <a:rPr lang="en-US" sz="1500" b="1" i="0" u="none" strike="noStrike">
                <a:effectLst/>
              </a:rPr>
              <a:t>context-dependent letter shapes</a:t>
            </a:r>
            <a:r>
              <a:rPr lang="en-US" sz="1500" b="0" i="0" u="none" strike="noStrike">
                <a:effectLst/>
              </a:rPr>
              <a:t>.</a:t>
            </a:r>
          </a:p>
          <a:p>
            <a:pPr marL="742950" lvl="1" indent="-285750">
              <a:lnSpc>
                <a:spcPct val="100000"/>
              </a:lnSpc>
              <a:buFont typeface="Arial" panose="020B0604020202020204" pitchFamily="34" charset="0"/>
              <a:buChar char="•"/>
            </a:pPr>
            <a:r>
              <a:rPr lang="en-US" sz="1500" b="1" i="0" u="none" strike="noStrike">
                <a:effectLst/>
              </a:rPr>
              <a:t>Diacritical marks</a:t>
            </a:r>
            <a:r>
              <a:rPr lang="en-US" sz="1500" b="0" i="0" u="none" strike="noStrike">
                <a:effectLst/>
              </a:rPr>
              <a:t> that drastically alter meaning.</a:t>
            </a:r>
          </a:p>
          <a:p>
            <a:pPr marL="742950" lvl="1" indent="-285750">
              <a:lnSpc>
                <a:spcPct val="100000"/>
              </a:lnSpc>
              <a:buFont typeface="Arial" panose="020B0604020202020204" pitchFamily="34" charset="0"/>
              <a:buChar char="•"/>
            </a:pPr>
            <a:r>
              <a:rPr lang="en-US" sz="1500" b="0" i="0" u="none" strike="noStrike">
                <a:effectLst/>
              </a:rPr>
              <a:t>Diverse handwriting styles influenced by </a:t>
            </a:r>
            <a:r>
              <a:rPr lang="en-US" sz="1500" b="1" i="0" u="none" strike="noStrike">
                <a:effectLst/>
              </a:rPr>
              <a:t>culture and region</a:t>
            </a:r>
            <a:r>
              <a:rPr lang="en-US" sz="1500" b="0" i="0" u="none" strike="noStrike">
                <a:effectLst/>
              </a:rPr>
              <a:t>.</a:t>
            </a:r>
          </a:p>
          <a:p>
            <a:pPr>
              <a:lnSpc>
                <a:spcPct val="100000"/>
              </a:lnSpc>
              <a:buFont typeface="Arial" panose="020B0604020202020204" pitchFamily="34" charset="0"/>
              <a:buChar char="•"/>
            </a:pPr>
            <a:r>
              <a:rPr lang="en-US" sz="1500" b="1" i="0" u="none" strike="noStrike">
                <a:effectLst/>
              </a:rPr>
              <a:t>Opportunities</a:t>
            </a:r>
            <a:r>
              <a:rPr lang="en-US" sz="1500" b="0" i="0" u="none" strike="noStrike">
                <a:effectLst/>
              </a:rPr>
              <a:t>:</a:t>
            </a:r>
          </a:p>
          <a:p>
            <a:pPr marL="742950" lvl="1" indent="-285750">
              <a:lnSpc>
                <a:spcPct val="100000"/>
              </a:lnSpc>
              <a:buFont typeface="Arial" panose="020B0604020202020204" pitchFamily="34" charset="0"/>
              <a:buChar char="•"/>
            </a:pPr>
            <a:r>
              <a:rPr lang="en-US" sz="1500" b="0" i="0" u="none" strike="noStrike">
                <a:effectLst/>
              </a:rPr>
              <a:t>Digitizing historical manuscripts for </a:t>
            </a:r>
            <a:r>
              <a:rPr lang="en-US" sz="1500" b="1" i="0" u="none" strike="noStrike">
                <a:effectLst/>
              </a:rPr>
              <a:t>cultural preservation</a:t>
            </a:r>
            <a:r>
              <a:rPr lang="en-US" sz="1500" b="0" i="0" u="none" strike="noStrike">
                <a:effectLst/>
              </a:rPr>
              <a:t>.</a:t>
            </a:r>
          </a:p>
          <a:p>
            <a:pPr marL="742950" lvl="1" indent="-285750">
              <a:lnSpc>
                <a:spcPct val="100000"/>
              </a:lnSpc>
              <a:buFont typeface="Arial" panose="020B0604020202020204" pitchFamily="34" charset="0"/>
              <a:buChar char="•"/>
            </a:pPr>
            <a:r>
              <a:rPr lang="en-US" sz="1500" b="0" i="0" u="none" strike="noStrike">
                <a:effectLst/>
              </a:rPr>
              <a:t>Automating administrative processes and </a:t>
            </a:r>
            <a:r>
              <a:rPr lang="en-US" sz="1500" b="1" i="0" u="none" strike="noStrike">
                <a:effectLst/>
              </a:rPr>
              <a:t>large-scale data analysis</a:t>
            </a:r>
            <a:r>
              <a:rPr lang="en-US" sz="1500" b="0" i="0" u="none" strike="noStrike">
                <a:effectLst/>
              </a:rPr>
              <a:t>.</a:t>
            </a:r>
          </a:p>
          <a:p>
            <a:pPr marL="742950" lvl="1" indent="-285750">
              <a:lnSpc>
                <a:spcPct val="100000"/>
              </a:lnSpc>
              <a:buFont typeface="Arial" panose="020B0604020202020204" pitchFamily="34" charset="0"/>
              <a:buChar char="•"/>
            </a:pPr>
            <a:r>
              <a:rPr lang="en-US" sz="1500" b="1" i="0" u="none" strike="noStrike">
                <a:effectLst/>
              </a:rPr>
              <a:t>Supporting education</a:t>
            </a:r>
            <a:r>
              <a:rPr lang="en-US" sz="1500" b="0" i="0" u="none" strike="noStrike">
                <a:effectLst/>
              </a:rPr>
              <a:t> by enabling easier access to resources.</a:t>
            </a:r>
          </a:p>
        </p:txBody>
      </p:sp>
      <p:pic>
        <p:nvPicPr>
          <p:cNvPr id="6" name="Picture 5">
            <a:extLst>
              <a:ext uri="{FF2B5EF4-FFF2-40B4-BE49-F238E27FC236}">
                <a16:creationId xmlns:a16="http://schemas.microsoft.com/office/drawing/2014/main" id="{CD226EE6-13F9-A74C-A9BA-AD98B9AE6F6A}"/>
              </a:ext>
            </a:extLst>
          </p:cNvPr>
          <p:cNvPicPr>
            <a:picLocks noChangeAspect="1"/>
          </p:cNvPicPr>
          <p:nvPr/>
        </p:nvPicPr>
        <p:blipFill>
          <a:blip r:embed="rId3"/>
          <a:srcRect l="3809"/>
          <a:stretch/>
        </p:blipFill>
        <p:spPr>
          <a:xfrm>
            <a:off x="7523481" y="2386027"/>
            <a:ext cx="4373244" cy="1824686"/>
          </a:xfrm>
          <a:prstGeom prst="rect">
            <a:avLst/>
          </a:prstGeom>
        </p:spPr>
      </p:pic>
      <p:sp>
        <p:nvSpPr>
          <p:cNvPr id="5" name="TextBox 4">
            <a:extLst>
              <a:ext uri="{FF2B5EF4-FFF2-40B4-BE49-F238E27FC236}">
                <a16:creationId xmlns:a16="http://schemas.microsoft.com/office/drawing/2014/main" id="{02542CA7-F72C-2CF8-6293-8F86EE160259}"/>
              </a:ext>
            </a:extLst>
          </p:cNvPr>
          <p:cNvSpPr txBox="1"/>
          <p:nvPr/>
        </p:nvSpPr>
        <p:spPr>
          <a:xfrm>
            <a:off x="7582168" y="4287700"/>
            <a:ext cx="4275808" cy="276999"/>
          </a:xfrm>
          <a:prstGeom prst="rect">
            <a:avLst/>
          </a:prstGeom>
          <a:noFill/>
        </p:spPr>
        <p:txBody>
          <a:bodyPr wrap="square">
            <a:spAutoFit/>
          </a:bodyPr>
          <a:lstStyle/>
          <a:p>
            <a:pPr algn="ctr"/>
            <a:r>
              <a:rPr lang="en-AE" sz="1200"/>
              <a:t>Figure 1: Sample Arabic Text with Diacritics in Red</a:t>
            </a:r>
          </a:p>
        </p:txBody>
      </p:sp>
      <p:sp>
        <p:nvSpPr>
          <p:cNvPr id="7" name="Slide Number Placeholder 6">
            <a:extLst>
              <a:ext uri="{FF2B5EF4-FFF2-40B4-BE49-F238E27FC236}">
                <a16:creationId xmlns:a16="http://schemas.microsoft.com/office/drawing/2014/main" id="{31E48647-AF98-2F69-BAB2-2D28EA06F45F}"/>
              </a:ext>
            </a:extLst>
          </p:cNvPr>
          <p:cNvSpPr>
            <a:spLocks noGrp="1"/>
          </p:cNvSpPr>
          <p:nvPr>
            <p:ph type="sldNum" sz="quarter" idx="12"/>
          </p:nvPr>
        </p:nvSpPr>
        <p:spPr/>
        <p:txBody>
          <a:bodyPr/>
          <a:lstStyle/>
          <a:p>
            <a:fld id="{B2DC25EE-239B-4C5F-AAD1-255A7D5F1EE2}" type="slidenum">
              <a:rPr lang="en-US" smtClean="0"/>
              <a:t>5</a:t>
            </a:fld>
            <a:endParaRPr lang="en-US"/>
          </a:p>
        </p:txBody>
      </p:sp>
    </p:spTree>
    <p:extLst>
      <p:ext uri="{BB962C8B-B14F-4D97-AF65-F5344CB8AC3E}">
        <p14:creationId xmlns:p14="http://schemas.microsoft.com/office/powerpoint/2010/main" val="148952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3B3C34-126B-5D73-4B8B-87025C1AE5C2}"/>
              </a:ext>
            </a:extLst>
          </p:cNvPr>
          <p:cNvSpPr>
            <a:spLocks noGrp="1"/>
          </p:cNvSpPr>
          <p:nvPr>
            <p:ph type="title"/>
          </p:nvPr>
        </p:nvSpPr>
        <p:spPr>
          <a:xfrm>
            <a:off x="841246" y="978619"/>
            <a:ext cx="5991244" cy="1106424"/>
          </a:xfrm>
        </p:spPr>
        <p:txBody>
          <a:bodyPr>
            <a:normAutofit/>
          </a:bodyPr>
          <a:lstStyle/>
          <a:p>
            <a:r>
              <a:rPr lang="en-AE" sz="3200"/>
              <a:t>Our </a:t>
            </a:r>
            <a:r>
              <a:rPr lang="en-US" sz="3200"/>
              <a:t>Research Question</a:t>
            </a:r>
            <a:endParaRPr lang="en-AE" sz="3200"/>
          </a:p>
        </p:txBody>
      </p:sp>
      <p:sp>
        <p:nvSpPr>
          <p:cNvPr id="41" name="Rectangle 4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E4BA6A-6E2F-6D89-80F1-1AE4DA6C822D}"/>
              </a:ext>
            </a:extLst>
          </p:cNvPr>
          <p:cNvSpPr>
            <a:spLocks noGrp="1"/>
          </p:cNvSpPr>
          <p:nvPr>
            <p:ph idx="1"/>
          </p:nvPr>
        </p:nvSpPr>
        <p:spPr>
          <a:xfrm>
            <a:off x="841248" y="2252870"/>
            <a:ext cx="5993892" cy="3560251"/>
          </a:xfrm>
        </p:spPr>
        <p:txBody>
          <a:bodyPr vert="horz" lIns="91440" tIns="45720" rIns="91440" bIns="45720" rtlCol="0">
            <a:normAutofit/>
          </a:bodyPr>
          <a:lstStyle/>
          <a:p>
            <a:r>
              <a:rPr lang="en-US" b="0" i="0" u="none" strike="noStrike">
                <a:effectLst/>
                <a:latin typeface="-webkit-standard"/>
              </a:rPr>
              <a:t>How can we develop a robust deep learning-based system to accurately recognize Arabic handwritten text, overcoming the challenges posed by its cursive nature, diacritical complexity, and diverse writing styles?</a:t>
            </a:r>
            <a:endParaRPr lang="en-AE"/>
          </a:p>
        </p:txBody>
      </p:sp>
      <p:pic>
        <p:nvPicPr>
          <p:cNvPr id="26" name="Graphic 25" descr="Question mark">
            <a:extLst>
              <a:ext uri="{FF2B5EF4-FFF2-40B4-BE49-F238E27FC236}">
                <a16:creationId xmlns:a16="http://schemas.microsoft.com/office/drawing/2014/main" id="{F9C93139-C932-C2AD-1A7F-B2E03C2B30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9814" y="1329879"/>
            <a:ext cx="4097657" cy="4097657"/>
          </a:xfrm>
          <a:prstGeom prst="rect">
            <a:avLst/>
          </a:prstGeom>
        </p:spPr>
      </p:pic>
      <p:sp>
        <p:nvSpPr>
          <p:cNvPr id="4" name="Slide Number Placeholder 3">
            <a:extLst>
              <a:ext uri="{FF2B5EF4-FFF2-40B4-BE49-F238E27FC236}">
                <a16:creationId xmlns:a16="http://schemas.microsoft.com/office/drawing/2014/main" id="{8313F4F1-1B68-71F4-69AE-F5CEB17C3E0A}"/>
              </a:ext>
            </a:extLst>
          </p:cNvPr>
          <p:cNvSpPr>
            <a:spLocks noGrp="1"/>
          </p:cNvSpPr>
          <p:nvPr>
            <p:ph type="sldNum" sz="quarter" idx="12"/>
          </p:nvPr>
        </p:nvSpPr>
        <p:spPr/>
        <p:txBody>
          <a:bodyPr/>
          <a:lstStyle/>
          <a:p>
            <a:fld id="{B2DC25EE-239B-4C5F-AAD1-255A7D5F1EE2}" type="slidenum">
              <a:rPr lang="en-US" smtClean="0"/>
              <a:t>6</a:t>
            </a:fld>
            <a:endParaRPr lang="en-US"/>
          </a:p>
        </p:txBody>
      </p:sp>
    </p:spTree>
    <p:extLst>
      <p:ext uri="{BB962C8B-B14F-4D97-AF65-F5344CB8AC3E}">
        <p14:creationId xmlns:p14="http://schemas.microsoft.com/office/powerpoint/2010/main" val="1067556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7C32B-772B-6D8B-312D-909A35C3ECE6}"/>
              </a:ext>
            </a:extLst>
          </p:cNvPr>
          <p:cNvSpPr>
            <a:spLocks noGrp="1"/>
          </p:cNvSpPr>
          <p:nvPr>
            <p:ph type="title"/>
          </p:nvPr>
        </p:nvSpPr>
        <p:spPr/>
        <p:txBody>
          <a:bodyPr/>
          <a:lstStyle/>
          <a:p>
            <a:r>
              <a:rPr lang="en-US"/>
              <a:t>Literature Review</a:t>
            </a:r>
            <a:endParaRPr lang="en-AE"/>
          </a:p>
        </p:txBody>
      </p:sp>
      <p:sp>
        <p:nvSpPr>
          <p:cNvPr id="4" name="Text Placeholder 3">
            <a:extLst>
              <a:ext uri="{FF2B5EF4-FFF2-40B4-BE49-F238E27FC236}">
                <a16:creationId xmlns:a16="http://schemas.microsoft.com/office/drawing/2014/main" id="{50CDD4B6-68E7-D9E9-434F-2A2807736D29}"/>
              </a:ext>
            </a:extLst>
          </p:cNvPr>
          <p:cNvSpPr>
            <a:spLocks noGrp="1"/>
          </p:cNvSpPr>
          <p:nvPr>
            <p:ph type="body" idx="1"/>
          </p:nvPr>
        </p:nvSpPr>
        <p:spPr/>
        <p:txBody>
          <a:bodyPr/>
          <a:lstStyle/>
          <a:p>
            <a:endParaRPr lang="en-AE"/>
          </a:p>
        </p:txBody>
      </p:sp>
      <p:sp>
        <p:nvSpPr>
          <p:cNvPr id="3" name="Slide Number Placeholder 2">
            <a:extLst>
              <a:ext uri="{FF2B5EF4-FFF2-40B4-BE49-F238E27FC236}">
                <a16:creationId xmlns:a16="http://schemas.microsoft.com/office/drawing/2014/main" id="{ED0E41CF-74A9-363D-804F-83A5D782DF12}"/>
              </a:ext>
            </a:extLst>
          </p:cNvPr>
          <p:cNvSpPr>
            <a:spLocks noGrp="1"/>
          </p:cNvSpPr>
          <p:nvPr>
            <p:ph type="sldNum" sz="quarter" idx="12"/>
          </p:nvPr>
        </p:nvSpPr>
        <p:spPr/>
        <p:txBody>
          <a:bodyPr/>
          <a:lstStyle/>
          <a:p>
            <a:fld id="{B2DC25EE-239B-4C5F-AAD1-255A7D5F1EE2}" type="slidenum">
              <a:rPr lang="en-US" smtClean="0"/>
              <a:t>7</a:t>
            </a:fld>
            <a:endParaRPr lang="en-US"/>
          </a:p>
        </p:txBody>
      </p:sp>
    </p:spTree>
    <p:extLst>
      <p:ext uri="{BB962C8B-B14F-4D97-AF65-F5344CB8AC3E}">
        <p14:creationId xmlns:p14="http://schemas.microsoft.com/office/powerpoint/2010/main" val="1674679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AB1DE-407E-8D95-5749-354F4213A351}"/>
              </a:ext>
            </a:extLst>
          </p:cNvPr>
          <p:cNvSpPr>
            <a:spLocks noGrp="1"/>
          </p:cNvSpPr>
          <p:nvPr>
            <p:ph type="title"/>
          </p:nvPr>
        </p:nvSpPr>
        <p:spPr/>
        <p:txBody>
          <a:bodyPr>
            <a:normAutofit/>
          </a:bodyPr>
          <a:lstStyle/>
          <a:p>
            <a:r>
              <a:rPr lang="en-US" sz="3600" b="0"/>
              <a:t>Levels of Handwritten Text Recognition [1]</a:t>
            </a:r>
            <a:endParaRPr lang="en-AE" sz="3600" b="0"/>
          </a:p>
        </p:txBody>
      </p:sp>
      <p:sp>
        <p:nvSpPr>
          <p:cNvPr id="5" name="Content Placeholder 4">
            <a:extLst>
              <a:ext uri="{FF2B5EF4-FFF2-40B4-BE49-F238E27FC236}">
                <a16:creationId xmlns:a16="http://schemas.microsoft.com/office/drawing/2014/main" id="{133B2797-851A-F7E4-9C02-79CD989453BD}"/>
              </a:ext>
            </a:extLst>
          </p:cNvPr>
          <p:cNvSpPr>
            <a:spLocks noGrp="1"/>
          </p:cNvSpPr>
          <p:nvPr>
            <p:ph idx="1"/>
          </p:nvPr>
        </p:nvSpPr>
        <p:spPr>
          <a:xfrm>
            <a:off x="1115568" y="2093843"/>
            <a:ext cx="10168128" cy="4373218"/>
          </a:xfrm>
        </p:spPr>
        <p:txBody>
          <a:bodyPr>
            <a:normAutofit/>
          </a:bodyPr>
          <a:lstStyle/>
          <a:p>
            <a:r>
              <a:rPr lang="en-US" sz="1800" b="1"/>
              <a:t>Character-Level Recognition</a:t>
            </a:r>
            <a:r>
              <a:rPr lang="en-US" sz="1800"/>
              <a:t>:</a:t>
            </a:r>
          </a:p>
          <a:p>
            <a:pPr lvl="1"/>
            <a:r>
              <a:rPr lang="en-US" sz="1600"/>
              <a:t>Recognizes isolated characters.</a:t>
            </a:r>
          </a:p>
          <a:p>
            <a:pPr lvl="1"/>
            <a:r>
              <a:rPr lang="en-US" sz="1600" b="1"/>
              <a:t>Challenges</a:t>
            </a:r>
            <a:r>
              <a:rPr lang="en-US" sz="1600"/>
              <a:t>: Requires segmentation; struggles with cursive scripts like Arabic.</a:t>
            </a:r>
          </a:p>
          <a:p>
            <a:r>
              <a:rPr lang="en-US" sz="1800" b="1"/>
              <a:t>Word-Level Recognition</a:t>
            </a:r>
            <a:r>
              <a:rPr lang="en-US" sz="1800"/>
              <a:t>:</a:t>
            </a:r>
          </a:p>
          <a:p>
            <a:pPr lvl="1"/>
            <a:r>
              <a:rPr lang="en-US" sz="1600"/>
              <a:t>Processes entire handwritten words as units.</a:t>
            </a:r>
          </a:p>
          <a:p>
            <a:pPr lvl="1"/>
            <a:r>
              <a:rPr lang="en-US" sz="1600" b="1"/>
              <a:t>Advantages</a:t>
            </a:r>
            <a:r>
              <a:rPr lang="en-US" sz="1600"/>
              <a:t>: Reduces reliance on segmentation; suitable for moderately complex scripts.</a:t>
            </a:r>
          </a:p>
          <a:p>
            <a:r>
              <a:rPr lang="en-US" sz="1800" b="1"/>
              <a:t>Line-Level Recognition</a:t>
            </a:r>
            <a:r>
              <a:rPr lang="en-US" sz="1800"/>
              <a:t>:</a:t>
            </a:r>
          </a:p>
          <a:p>
            <a:pPr lvl="1"/>
            <a:r>
              <a:rPr lang="en-US" sz="1600"/>
              <a:t>Transcribes entire lines of text.</a:t>
            </a:r>
          </a:p>
          <a:p>
            <a:pPr lvl="1"/>
            <a:r>
              <a:rPr lang="en-US" sz="1600" b="1"/>
              <a:t>Benefits</a:t>
            </a:r>
            <a:r>
              <a:rPr lang="en-US" sz="1600"/>
              <a:t>: Captures contextual relationships; handles cursive connections better.</a:t>
            </a:r>
          </a:p>
          <a:p>
            <a:r>
              <a:rPr lang="en-US" sz="1800" b="1"/>
              <a:t>Page-Level Recognition</a:t>
            </a:r>
            <a:r>
              <a:rPr lang="en-US" sz="1800"/>
              <a:t>:</a:t>
            </a:r>
          </a:p>
          <a:p>
            <a:pPr lvl="1"/>
            <a:r>
              <a:rPr lang="en-US" sz="1600"/>
              <a:t>Integrates layout analysis to process entire document pages.</a:t>
            </a:r>
          </a:p>
          <a:p>
            <a:pPr lvl="1"/>
            <a:r>
              <a:rPr lang="en-US" sz="1600" b="1"/>
              <a:t>Use Case</a:t>
            </a:r>
            <a:r>
              <a:rPr lang="en-US" sz="1600"/>
              <a:t>: Complex, structured documents like manuscripts.</a:t>
            </a:r>
          </a:p>
          <a:p>
            <a:endParaRPr lang="en-AE" sz="1800"/>
          </a:p>
        </p:txBody>
      </p:sp>
      <p:sp>
        <p:nvSpPr>
          <p:cNvPr id="2" name="Slide Number Placeholder 1">
            <a:extLst>
              <a:ext uri="{FF2B5EF4-FFF2-40B4-BE49-F238E27FC236}">
                <a16:creationId xmlns:a16="http://schemas.microsoft.com/office/drawing/2014/main" id="{FA86D4F0-F2E3-8066-8BFF-0937530C515A}"/>
              </a:ext>
            </a:extLst>
          </p:cNvPr>
          <p:cNvSpPr>
            <a:spLocks noGrp="1"/>
          </p:cNvSpPr>
          <p:nvPr>
            <p:ph type="sldNum" sz="quarter" idx="12"/>
          </p:nvPr>
        </p:nvSpPr>
        <p:spPr/>
        <p:txBody>
          <a:bodyPr/>
          <a:lstStyle/>
          <a:p>
            <a:fld id="{B2DC25EE-239B-4C5F-AAD1-255A7D5F1EE2}" type="slidenum">
              <a:rPr lang="en-US" smtClean="0"/>
              <a:t>8</a:t>
            </a:fld>
            <a:endParaRPr lang="en-US"/>
          </a:p>
        </p:txBody>
      </p:sp>
    </p:spTree>
    <p:extLst>
      <p:ext uri="{BB962C8B-B14F-4D97-AF65-F5344CB8AC3E}">
        <p14:creationId xmlns:p14="http://schemas.microsoft.com/office/powerpoint/2010/main" val="3365059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A4DE6C-F58D-D89E-F0CD-3D7A08D59993}"/>
              </a:ext>
            </a:extLst>
          </p:cNvPr>
          <p:cNvSpPr>
            <a:spLocks noGrp="1"/>
          </p:cNvSpPr>
          <p:nvPr>
            <p:ph type="title"/>
          </p:nvPr>
        </p:nvSpPr>
        <p:spPr>
          <a:xfrm>
            <a:off x="841246" y="978619"/>
            <a:ext cx="5991244" cy="1106424"/>
          </a:xfrm>
        </p:spPr>
        <p:txBody>
          <a:bodyPr>
            <a:normAutofit/>
          </a:bodyPr>
          <a:lstStyle/>
          <a:p>
            <a:r>
              <a:rPr lang="en-US" sz="2200" b="0" i="0" u="none" err="1"/>
              <a:t>Muharaf</a:t>
            </a:r>
            <a:r>
              <a:rPr lang="en-US" sz="2200" b="0" i="0" u="none"/>
              <a:t>: Manuscripts of Handwritten Arabic Dataset for Cursive Text Recognition </a:t>
            </a:r>
            <a:r>
              <a:rPr lang="en-US" sz="2200" b="0"/>
              <a:t>[2]</a:t>
            </a:r>
            <a:endParaRPr lang="en-AE" sz="2200" b="0"/>
          </a:p>
        </p:txBody>
      </p:sp>
      <p:sp>
        <p:nvSpPr>
          <p:cNvPr id="48" name="Rectangle 4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A12F538-658F-4EEC-E92C-EA5ED1869358}"/>
              </a:ext>
            </a:extLst>
          </p:cNvPr>
          <p:cNvSpPr>
            <a:spLocks noGrp="1"/>
          </p:cNvSpPr>
          <p:nvPr>
            <p:ph idx="1"/>
          </p:nvPr>
        </p:nvSpPr>
        <p:spPr>
          <a:xfrm>
            <a:off x="898433" y="2243726"/>
            <a:ext cx="5991244" cy="3864466"/>
          </a:xfrm>
        </p:spPr>
        <p:txBody>
          <a:bodyPr>
            <a:normAutofit/>
          </a:bodyPr>
          <a:lstStyle/>
          <a:p>
            <a:pPr marL="0" indent="0">
              <a:lnSpc>
                <a:spcPct val="100000"/>
              </a:lnSpc>
              <a:buNone/>
            </a:pPr>
            <a:r>
              <a:rPr lang="en-US" sz="1600" b="1" i="0" u="none" strike="noStrike">
                <a:effectLst/>
              </a:rPr>
              <a:t>Three Convolutional Neural Network (CNN)-Based Models for Full Page HTR</a:t>
            </a:r>
            <a:r>
              <a:rPr lang="en-US" sz="1600" b="0" i="0" u="none" strike="noStrike">
                <a:effectLst/>
                <a:latin typeface="-webkit-standard"/>
              </a:rPr>
              <a:t>:</a:t>
            </a:r>
          </a:p>
          <a:p>
            <a:pPr lvl="1">
              <a:lnSpc>
                <a:spcPct val="100000"/>
              </a:lnSpc>
              <a:buFont typeface="+mj-lt"/>
              <a:buAutoNum type="arabicPeriod"/>
            </a:pPr>
            <a:r>
              <a:rPr lang="en-US" sz="1200" b="1" i="0" u="none" strike="noStrike">
                <a:effectLst/>
              </a:rPr>
              <a:t>Start of Line (SOL) Network</a:t>
            </a:r>
            <a:r>
              <a:rPr lang="en-US" sz="1200" b="0" i="0" u="none" strike="noStrike">
                <a:effectLst/>
              </a:rPr>
              <a:t>:</a:t>
            </a:r>
          </a:p>
          <a:p>
            <a:pPr lvl="2">
              <a:lnSpc>
                <a:spcPct val="100000"/>
              </a:lnSpc>
              <a:buFont typeface="Courier New" panose="02070309020205020404" pitchFamily="49" charset="0"/>
              <a:buChar char="o"/>
            </a:pPr>
            <a:r>
              <a:rPr lang="en-US" sz="1400" b="0" i="0" u="none" strike="noStrike">
                <a:effectLst/>
              </a:rPr>
              <a:t>A CNN for detecting the starting coordinates of each text line in a page image.</a:t>
            </a:r>
          </a:p>
          <a:p>
            <a:pPr lvl="1">
              <a:lnSpc>
                <a:spcPct val="100000"/>
              </a:lnSpc>
              <a:buFont typeface="+mj-lt"/>
              <a:buAutoNum type="arabicPeriod"/>
            </a:pPr>
            <a:r>
              <a:rPr lang="en-US" sz="1200" b="1" i="0" u="none" strike="noStrike">
                <a:effectLst/>
              </a:rPr>
              <a:t>Line Follower (LF) Network</a:t>
            </a:r>
            <a:r>
              <a:rPr lang="en-US" sz="1200" b="0" i="0" u="none" strike="noStrike">
                <a:effectLst/>
              </a:rPr>
              <a:t>:</a:t>
            </a:r>
          </a:p>
          <a:p>
            <a:pPr lvl="2">
              <a:lnSpc>
                <a:spcPct val="100000"/>
              </a:lnSpc>
              <a:buFont typeface="Courier New" panose="02070309020205020404" pitchFamily="49" charset="0"/>
              <a:buChar char="o"/>
            </a:pPr>
            <a:r>
              <a:rPr lang="en-US" sz="1400" b="0" i="0" u="none" strike="noStrike">
                <a:effectLst/>
              </a:rPr>
              <a:t>A CNN that tracks the trajectory of text lines by iteratively predicting the next coordinates and orientation.</a:t>
            </a:r>
          </a:p>
          <a:p>
            <a:pPr lvl="1">
              <a:lnSpc>
                <a:spcPct val="100000"/>
              </a:lnSpc>
              <a:buFont typeface="+mj-lt"/>
              <a:buAutoNum type="arabicPeriod"/>
            </a:pPr>
            <a:r>
              <a:rPr lang="en-US" sz="1200" b="1" i="0" u="none" strike="noStrike">
                <a:effectLst/>
              </a:rPr>
              <a:t>Handwriting Recognition (HW) Network</a:t>
            </a:r>
            <a:r>
              <a:rPr lang="en-US" sz="1200" b="0" i="0" u="none" strike="noStrike">
                <a:effectLst/>
              </a:rPr>
              <a:t>:</a:t>
            </a:r>
          </a:p>
          <a:p>
            <a:pPr lvl="2">
              <a:lnSpc>
                <a:spcPct val="100000"/>
              </a:lnSpc>
              <a:buFont typeface="Courier New" panose="02070309020205020404" pitchFamily="49" charset="0"/>
              <a:buChar char="o"/>
            </a:pPr>
            <a:r>
              <a:rPr lang="en-US" sz="1400" b="0" i="0" u="none" strike="noStrike">
                <a:effectLst/>
              </a:rPr>
              <a:t>A CNN–Bidirectional Long Short-Term Memory (</a:t>
            </a:r>
            <a:r>
              <a:rPr lang="en-US" sz="1400" b="0" i="0" u="none" strike="noStrike" err="1">
                <a:effectLst/>
              </a:rPr>
              <a:t>BiLSTM</a:t>
            </a:r>
            <a:r>
              <a:rPr lang="en-US" sz="1400" b="0" i="0" u="none" strike="noStrike">
                <a:effectLst/>
              </a:rPr>
              <a:t>) model trained with </a:t>
            </a:r>
            <a:r>
              <a:rPr lang="en-US" sz="1400" b="1" i="0" u="none" strike="noStrike">
                <a:effectLst/>
              </a:rPr>
              <a:t>Connectionist Temporal Classification (CTC) loss</a:t>
            </a:r>
            <a:r>
              <a:rPr lang="en-US" sz="1400" b="0" i="0" u="none" strike="noStrike">
                <a:effectLst/>
              </a:rPr>
              <a:t> for end-to-end text recognition.</a:t>
            </a:r>
          </a:p>
        </p:txBody>
      </p:sp>
      <p:pic>
        <p:nvPicPr>
          <p:cNvPr id="6" name="Picture 5" descr="A close-up of a paper&#10;&#10;Description automatically generated">
            <a:extLst>
              <a:ext uri="{FF2B5EF4-FFF2-40B4-BE49-F238E27FC236}">
                <a16:creationId xmlns:a16="http://schemas.microsoft.com/office/drawing/2014/main" id="{D5745A33-D55B-C6B1-C5AB-7F77ADB6FE39}"/>
              </a:ext>
            </a:extLst>
          </p:cNvPr>
          <p:cNvPicPr>
            <a:picLocks noChangeAspect="1"/>
          </p:cNvPicPr>
          <p:nvPr/>
        </p:nvPicPr>
        <p:blipFill>
          <a:blip r:embed="rId3"/>
          <a:srcRect t="312" b="424"/>
          <a:stretch/>
        </p:blipFill>
        <p:spPr>
          <a:xfrm>
            <a:off x="8159073" y="763176"/>
            <a:ext cx="3191681" cy="4855464"/>
          </a:xfrm>
          <a:prstGeom prst="rect">
            <a:avLst/>
          </a:prstGeom>
        </p:spPr>
      </p:pic>
      <p:sp>
        <p:nvSpPr>
          <p:cNvPr id="4" name="TextBox 3">
            <a:extLst>
              <a:ext uri="{FF2B5EF4-FFF2-40B4-BE49-F238E27FC236}">
                <a16:creationId xmlns:a16="http://schemas.microsoft.com/office/drawing/2014/main" id="{AB433342-CAF8-BBCD-BAFA-B437ACFF75EE}"/>
              </a:ext>
            </a:extLst>
          </p:cNvPr>
          <p:cNvSpPr txBox="1"/>
          <p:nvPr/>
        </p:nvSpPr>
        <p:spPr>
          <a:xfrm>
            <a:off x="8048151" y="5667879"/>
            <a:ext cx="3302603" cy="461665"/>
          </a:xfrm>
          <a:prstGeom prst="rect">
            <a:avLst/>
          </a:prstGeom>
          <a:noFill/>
        </p:spPr>
        <p:txBody>
          <a:bodyPr wrap="square" rtlCol="0">
            <a:spAutoFit/>
          </a:bodyPr>
          <a:lstStyle/>
          <a:p>
            <a:pPr algn="ctr"/>
            <a:r>
              <a:rPr lang="en-AE" sz="1200"/>
              <a:t>Figure 2: Sample Page Scan from the Muharaf Dataset [2]</a:t>
            </a:r>
          </a:p>
        </p:txBody>
      </p:sp>
      <p:sp>
        <p:nvSpPr>
          <p:cNvPr id="5" name="Slide Number Placeholder 4">
            <a:extLst>
              <a:ext uri="{FF2B5EF4-FFF2-40B4-BE49-F238E27FC236}">
                <a16:creationId xmlns:a16="http://schemas.microsoft.com/office/drawing/2014/main" id="{0F92520A-3B29-3EC0-8871-26F1ABE08E0C}"/>
              </a:ext>
            </a:extLst>
          </p:cNvPr>
          <p:cNvSpPr>
            <a:spLocks noGrp="1"/>
          </p:cNvSpPr>
          <p:nvPr>
            <p:ph type="sldNum" sz="quarter" idx="12"/>
          </p:nvPr>
        </p:nvSpPr>
        <p:spPr/>
        <p:txBody>
          <a:bodyPr/>
          <a:lstStyle/>
          <a:p>
            <a:fld id="{B2DC25EE-239B-4C5F-AAD1-255A7D5F1EE2}" type="slidenum">
              <a:rPr lang="en-US" smtClean="0"/>
              <a:t>9</a:t>
            </a:fld>
            <a:endParaRPr lang="en-US"/>
          </a:p>
        </p:txBody>
      </p:sp>
    </p:spTree>
    <p:extLst>
      <p:ext uri="{BB962C8B-B14F-4D97-AF65-F5344CB8AC3E}">
        <p14:creationId xmlns:p14="http://schemas.microsoft.com/office/powerpoint/2010/main" val="1035019459"/>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1944</Words>
  <Application>Microsoft Office PowerPoint</Application>
  <PresentationFormat>Widescreen</PresentationFormat>
  <Paragraphs>249</Paragraphs>
  <Slides>25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Aptos</vt:lpstr>
      <vt:lpstr>Aptos Narrow</vt:lpstr>
      <vt:lpstr>Arial</vt:lpstr>
      <vt:lpstr>Avenir Next LT Pro</vt:lpstr>
      <vt:lpstr>Calibri</vt:lpstr>
      <vt:lpstr>Cambria Math</vt:lpstr>
      <vt:lpstr>Courier New</vt:lpstr>
      <vt:lpstr>Neue Haas Grotesk Text Pro</vt:lpstr>
      <vt:lpstr>Times New Roman</vt:lpstr>
      <vt:lpstr>-webkit-standard</vt:lpstr>
      <vt:lpstr>AccentBoxVTI</vt:lpstr>
      <vt:lpstr>From Script to Digital: A Deep Learning Approach to Arabic Handwriting Recognition</vt:lpstr>
      <vt:lpstr>Table of Contents</vt:lpstr>
      <vt:lpstr>Introduction and Motivation</vt:lpstr>
      <vt:lpstr>Introduction</vt:lpstr>
      <vt:lpstr>Motivation</vt:lpstr>
      <vt:lpstr>Our Research Question</vt:lpstr>
      <vt:lpstr>Literature Review</vt:lpstr>
      <vt:lpstr>Levels of Handwritten Text Recognition [1]</vt:lpstr>
      <vt:lpstr>Muharaf: Manuscripts of Handwritten Arabic Dataset for Cursive Text Recognition [2]</vt:lpstr>
      <vt:lpstr>CTC Loss and Decoding</vt:lpstr>
      <vt:lpstr>HATFormer : Historic Handwritten Arabic Text Recognition With Transformers [4]</vt:lpstr>
      <vt:lpstr>Machine Learning Approach for Arabic Handwritten Recognition [5]</vt:lpstr>
      <vt:lpstr>Methodology</vt:lpstr>
      <vt:lpstr>The KHATT [6] Dataset</vt:lpstr>
      <vt:lpstr>Data Acquisition and Preprocessing</vt:lpstr>
      <vt:lpstr>Data Preparation</vt:lpstr>
      <vt:lpstr>Model Architecture, inspired by [5]</vt:lpstr>
      <vt:lpstr>Results and Analysis</vt:lpstr>
      <vt:lpstr>Evaluation Metrics </vt:lpstr>
      <vt:lpstr>Experimental Results</vt:lpstr>
      <vt:lpstr>Challenges and Limitations</vt:lpstr>
      <vt:lpstr>Conclusion</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Hamza Abushahla</dc:creator>
  <cp:lastModifiedBy>Layth Al-Khairulla</cp:lastModifiedBy>
  <cp:revision>1</cp:revision>
  <dcterms:created xsi:type="dcterms:W3CDTF">2024-09-25T18:05:13Z</dcterms:created>
  <dcterms:modified xsi:type="dcterms:W3CDTF">2024-12-06T03:00:50Z</dcterms:modified>
</cp:coreProperties>
</file>